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3"/>
  </p:sldMasterIdLst>
  <p:notesMasterIdLst>
    <p:notesMasterId r:id="rId21"/>
  </p:notesMasterIdLst>
  <p:handoutMasterIdLst>
    <p:handoutMasterId r:id="rId22"/>
  </p:handoutMasterIdLst>
  <p:sldIdLst>
    <p:sldId id="646" r:id="rId4"/>
    <p:sldId id="668" r:id="rId5"/>
    <p:sldId id="654" r:id="rId6"/>
    <p:sldId id="663" r:id="rId7"/>
    <p:sldId id="664" r:id="rId8"/>
    <p:sldId id="666" r:id="rId9"/>
    <p:sldId id="667" r:id="rId10"/>
    <p:sldId id="665" r:id="rId11"/>
    <p:sldId id="672" r:id="rId12"/>
    <p:sldId id="673" r:id="rId13"/>
    <p:sldId id="669" r:id="rId14"/>
    <p:sldId id="670" r:id="rId15"/>
    <p:sldId id="671" r:id="rId16"/>
    <p:sldId id="661" r:id="rId17"/>
    <p:sldId id="657" r:id="rId18"/>
    <p:sldId id="650" r:id="rId19"/>
    <p:sldId id="660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EE316B"/>
    <a:srgbClr val="FF3399"/>
    <a:srgbClr val="99CC00"/>
    <a:srgbClr val="BBD64B"/>
    <a:srgbClr val="FF9933"/>
    <a:srgbClr val="669900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 autoAdjust="0"/>
    <p:restoredTop sz="83523" autoAdjust="0"/>
  </p:normalViewPr>
  <p:slideViewPr>
    <p:cSldViewPr>
      <p:cViewPr varScale="1">
        <p:scale>
          <a:sx n="47" d="100"/>
          <a:sy n="47" d="100"/>
        </p:scale>
        <p:origin x="15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87C9778-A430-424C-9A99-97376AD25D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B05C4411-1188-4A0C-AADA-AE0A6E9ABDA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4AE83C6E-BDA0-4D36-B20B-E44985D455CF}" type="datetime1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3A7E2E25-BF4E-4EB2-BBC6-B51387AB2FD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15AD8E3A-4674-446D-AAB4-42CB6AE4C12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9230501-161C-416E-A77D-CC2C24C620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128FAC-5FE7-467B-9D06-FB86637977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CCE25C-9668-45B7-B485-4FA057575FC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CCF71B4-AB01-4198-94D1-44CDBA308C09}" type="datetime1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CB71F20-DAB5-4E18-A01B-0EFFF3909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8A6A206-9FE2-43FA-ABEC-D3338871E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FB631-3060-4DAC-AF13-34F9C47D2C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F9EEC4-6AE9-4FDF-B343-C9CD32111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15A28D-0C2E-48DE-97B6-A441DBC2DD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8C0CCA07-8899-4BD5-8820-B0D04D2941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52994729-9597-4FD0-9691-1C66239453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https://</a:t>
            </a:r>
            <a:r>
              <a:rPr lang="en-GB" altLang="en-US" dirty="0" err="1"/>
              <a:t>www.youtube.com</a:t>
            </a:r>
            <a:r>
              <a:rPr lang="en-GB" altLang="en-US" dirty="0"/>
              <a:t>/</a:t>
            </a:r>
            <a:r>
              <a:rPr lang="en-GB" altLang="en-US" dirty="0" err="1"/>
              <a:t>watch?v</a:t>
            </a:r>
            <a:r>
              <a:rPr lang="en-GB" altLang="en-US" dirty="0"/>
              <a:t>=acId5ftnjnE</a:t>
            </a: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A53EF3B7-108F-452C-8430-915F68AF2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664E083-E617-4100-A348-A98508D1A7F2}" type="slidenum">
              <a:rPr lang="en-GB" altLang="en-US" sz="1200" smtClean="0"/>
              <a:pPr/>
              <a:t>1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1368205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F62F1217-91F6-49F3-A5BA-18F5655531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082F6741-7747-4BDD-B24B-1583DB00D5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https://</a:t>
            </a:r>
            <a:r>
              <a:rPr lang="en-GB" altLang="en-US" dirty="0" err="1"/>
              <a:t>youtu.be</a:t>
            </a:r>
            <a:r>
              <a:rPr lang="en-GB" altLang="en-US" dirty="0"/>
              <a:t>/DuhnC8xH03M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9B79761C-21BD-4B2E-8681-1708EAA70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4F38A9-23DC-4B7F-AB87-A80F1EFD776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566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F62F1217-91F6-49F3-A5BA-18F5655531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082F6741-7747-4BDD-B24B-1583DB00D5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https://</a:t>
            </a:r>
            <a:r>
              <a:rPr lang="en-GB" altLang="en-US" dirty="0" err="1"/>
              <a:t>www.youtube.com</a:t>
            </a:r>
            <a:r>
              <a:rPr lang="en-GB" altLang="en-US" dirty="0"/>
              <a:t>/</a:t>
            </a:r>
            <a:r>
              <a:rPr lang="en-GB" altLang="en-US" dirty="0" err="1"/>
              <a:t>watch?v</a:t>
            </a:r>
            <a:r>
              <a:rPr lang="en-GB" altLang="en-US" dirty="0"/>
              <a:t>=N3qyLKI8-vo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9B79761C-21BD-4B2E-8681-1708EAA70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4F38A9-23DC-4B7F-AB87-A80F1EFD776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420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C260B22B-8182-4086-9B1D-F755C8053A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95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548501-3ED1-46F7-91FE-1291670CB2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6927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4C3CC-2A33-4B3B-B58F-34D94A8DD0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263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8DEA20-12F9-4340-BF44-BCC48FB0D7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7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35296-C5B4-4BAA-8BCB-B504F3E4B9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54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676D1-08BE-495C-A23B-23507EB8AE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86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D25ED-5648-4308-978A-885C61DE85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031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20FF56-97BB-4F9F-AB72-E4CE9F92B4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35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55CBAA-D3AF-4E5E-ADA9-FD18032293C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317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55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210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795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195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505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628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9A7F1-79C8-47FA-AAAF-E1331194458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053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8C8015-752C-41BA-B18C-D38BEA3A45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7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3A308EC-011C-4AA9-B5CD-88B3FE665E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599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DuhnC8xH03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F5175-3F5D-449E-8D54-D97775B2EB77}"/>
              </a:ext>
            </a:extLst>
          </p:cNvPr>
          <p:cNvSpPr/>
          <p:nvPr/>
        </p:nvSpPr>
        <p:spPr>
          <a:xfrm>
            <a:off x="1192296" y="2971800"/>
            <a:ext cx="6990375" cy="744436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 eaLnBrk="1" hangingPunct="1">
              <a:defRPr/>
            </a:pPr>
            <a:r>
              <a:rPr lang="en-US" sz="45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Roseburn Primary School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438829-2491-4288-B0F2-BF03E1DA9EE7}"/>
              </a:ext>
            </a:extLst>
          </p:cNvPr>
          <p:cNvSpPr/>
          <p:nvPr/>
        </p:nvSpPr>
        <p:spPr>
          <a:xfrm>
            <a:off x="585759" y="3886200"/>
            <a:ext cx="7696199" cy="1690849"/>
          </a:xfrm>
          <a:prstGeom prst="rect">
            <a:avLst/>
          </a:prstGeom>
          <a:noFill/>
        </p:spPr>
        <p:txBody>
          <a:bodyPr lIns="51435" tIns="25718" rIns="51435" bIns="25718">
            <a:spAutoFit/>
          </a:bodyPr>
          <a:lstStyle/>
          <a:p>
            <a:pPr algn="ctr" eaLnBrk="1" hangingPunct="1">
              <a:defRPr/>
            </a:pPr>
            <a:r>
              <a:rPr lang="en-US" sz="6000" b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MS PGothic" panose="020B0600070205080204" pitchFamily="34" charset="-128"/>
              </a:rPr>
              <a:t>Lagganlia</a:t>
            </a:r>
            <a:endParaRPr lang="en-US" sz="3600" b="1" dirty="0">
              <a:ln w="10160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defRPr/>
            </a:pPr>
            <a:endParaRPr lang="en-US" sz="1050" b="1" dirty="0">
              <a:ln w="10160">
                <a:solidFill>
                  <a:schemeClr val="tx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entury Gothic" panose="020B050202020202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defRPr/>
            </a:pPr>
            <a:r>
              <a:rPr lang="en-US" sz="36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MS PGothic" panose="020B0600070205080204" pitchFamily="34" charset="-128"/>
              </a:rPr>
              <a:t>P7 Camp October 2019</a:t>
            </a:r>
          </a:p>
        </p:txBody>
      </p:sp>
      <p:pic>
        <p:nvPicPr>
          <p:cNvPr id="1026" name="Picture 2" descr="https://roseburnprimary.files.wordpress.com/2017/03/cropped-website-image.jpg">
            <a:extLst>
              <a:ext uri="{FF2B5EF4-FFF2-40B4-BE49-F238E27FC236}">
                <a16:creationId xmlns:a16="http://schemas.microsoft.com/office/drawing/2014/main" id="{9BBEC2DF-B1DF-4C21-9038-EC69D4339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59" y="685800"/>
            <a:ext cx="7958666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3889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2" y="1785911"/>
            <a:ext cx="7588862" cy="4149222"/>
          </a:xfrm>
        </p:spPr>
        <p:txBody>
          <a:bodyPr>
            <a:normAutofit/>
          </a:bodyPr>
          <a:lstStyle/>
          <a:p>
            <a:pPr fontAlgn="base"/>
            <a:r>
              <a:rPr lang="en-GB" dirty="0">
                <a:latin typeface="Century Gothic" panose="020B0502020202020204" pitchFamily="34" charset="0"/>
              </a:rPr>
              <a:t>Welcome and Introduction</a:t>
            </a:r>
          </a:p>
          <a:p>
            <a:pPr marL="0" indent="0" fontAlgn="base">
              <a:buNone/>
            </a:pPr>
            <a:r>
              <a:rPr lang="en-GB" sz="2800" dirty="0">
                <a:latin typeface="Century Gothic" panose="020B0502020202020204" pitchFamily="34" charset="0"/>
              </a:rPr>
              <a:t>Aims </a:t>
            </a:r>
          </a:p>
          <a:p>
            <a:pPr fontAlgn="base"/>
            <a:r>
              <a:rPr lang="en-GB" dirty="0">
                <a:latin typeface="Century Gothic" panose="020B0502020202020204" pitchFamily="34" charset="0"/>
              </a:rPr>
              <a:t>Informal meeting </a:t>
            </a:r>
          </a:p>
          <a:p>
            <a:pPr fontAlgn="base"/>
            <a:r>
              <a:rPr lang="en-GB" dirty="0">
                <a:latin typeface="Century Gothic" panose="020B0502020202020204" pitchFamily="34" charset="0"/>
              </a:rPr>
              <a:t>Overview: </a:t>
            </a:r>
            <a:r>
              <a:rPr lang="en-GB" dirty="0" err="1">
                <a:latin typeface="Century Gothic" panose="020B0502020202020204" pitchFamily="34" charset="0"/>
              </a:rPr>
              <a:t>Lagganlia</a:t>
            </a:r>
            <a:r>
              <a:rPr lang="en-GB" dirty="0">
                <a:latin typeface="Century Gothic" panose="020B0502020202020204" pitchFamily="34" charset="0"/>
              </a:rPr>
              <a:t> Camp experience</a:t>
            </a:r>
          </a:p>
          <a:p>
            <a:pPr fontAlgn="base"/>
            <a:r>
              <a:rPr lang="en-GB" dirty="0">
                <a:latin typeface="Century Gothic" panose="020B0502020202020204" pitchFamily="34" charset="0"/>
              </a:rPr>
              <a:t>What your child will expect to experience</a:t>
            </a:r>
          </a:p>
          <a:p>
            <a:pPr fontAlgn="base"/>
            <a:r>
              <a:rPr lang="en-GB" dirty="0">
                <a:latin typeface="Century Gothic" panose="020B0502020202020204" pitchFamily="34" charset="0"/>
              </a:rPr>
              <a:t>Questions and Answers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370110" y="533399"/>
            <a:ext cx="6732466" cy="1022477"/>
            <a:chOff x="6422874" y="4081730"/>
            <a:chExt cx="4516590" cy="1437453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5154" y="4405124"/>
              <a:ext cx="4196400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r>
                <a:rPr kumimoji="0" lang="en-GB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 Cluster Camp</a:t>
              </a: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2874" y="4081730"/>
              <a:ext cx="4516590" cy="1437453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77DA18C-001A-4942-B63D-D0DB52C0A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967" y="4406464"/>
            <a:ext cx="2354629" cy="17587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445350-6512-F247-9F7C-BB624041DD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869160"/>
            <a:ext cx="1960234" cy="146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91523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838" y="2490135"/>
            <a:ext cx="8100618" cy="3444997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Roseburn = 30 children and 3 staff</a:t>
            </a:r>
          </a:p>
          <a:p>
            <a:r>
              <a:rPr lang="en-GB" dirty="0">
                <a:latin typeface="Century Gothic" panose="020B0502020202020204" pitchFamily="34" charset="0"/>
              </a:rPr>
              <a:t>Corstorphine= 76 children and 7 staff </a:t>
            </a:r>
          </a:p>
          <a:p>
            <a:r>
              <a:rPr lang="en-GB" dirty="0">
                <a:latin typeface="Century Gothic" panose="020B0502020202020204" pitchFamily="34" charset="0"/>
              </a:rPr>
              <a:t>Hillwood =5 children and 1 staff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Neil Russell(Mon/Tues) Mrs </a:t>
            </a:r>
            <a:r>
              <a:rPr lang="en-GB" dirty="0" err="1">
                <a:latin typeface="Century Gothic" panose="020B0502020202020204" pitchFamily="34" charset="0"/>
              </a:rPr>
              <a:t>Borrowman</a:t>
            </a:r>
            <a:r>
              <a:rPr lang="en-GB" dirty="0">
                <a:latin typeface="Century Gothic" panose="020B0502020202020204" pitchFamily="34" charset="0"/>
              </a:rPr>
              <a:t> (Wed, </a:t>
            </a:r>
            <a:r>
              <a:rPr lang="en-GB" dirty="0" err="1">
                <a:latin typeface="Century Gothic" panose="020B0502020202020204" pitchFamily="34" charset="0"/>
              </a:rPr>
              <a:t>Thur</a:t>
            </a:r>
            <a:r>
              <a:rPr lang="en-GB" dirty="0">
                <a:latin typeface="Century Gothic" panose="020B0502020202020204" pitchFamily="34" charset="0"/>
              </a:rPr>
              <a:t>, Fri)</a:t>
            </a:r>
          </a:p>
          <a:p>
            <a:r>
              <a:rPr lang="en-GB" dirty="0">
                <a:latin typeface="Century Gothic" panose="020B0502020202020204" pitchFamily="34" charset="0"/>
              </a:rPr>
              <a:t>Mrs Reid and Mrs </a:t>
            </a:r>
            <a:r>
              <a:rPr lang="en-GB" dirty="0" err="1">
                <a:latin typeface="Century Gothic" panose="020B0502020202020204" pitchFamily="34" charset="0"/>
              </a:rPr>
              <a:t>Thirgood</a:t>
            </a:r>
            <a:r>
              <a:rPr lang="en-GB" dirty="0">
                <a:latin typeface="Century Gothic" panose="020B0502020202020204" pitchFamily="34" charset="0"/>
              </a:rPr>
              <a:t> all week.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5838" y="533400"/>
            <a:ext cx="5940377" cy="1600200"/>
            <a:chOff x="6560890" y="4081731"/>
            <a:chExt cx="4516590" cy="1944903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991" y="4589180"/>
              <a:ext cx="4176388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5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r>
                <a:rPr kumimoji="0" lang="en-GB" altLang="en-US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 Cluster Camp</a:t>
              </a: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944903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7339309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2" y="2490135"/>
            <a:ext cx="7588862" cy="3444997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Parents and carers drop children at Roseburn between 8.15am-8.25am</a:t>
            </a:r>
          </a:p>
          <a:p>
            <a:r>
              <a:rPr lang="en-GB" dirty="0">
                <a:latin typeface="Century Gothic" panose="020B0502020202020204" pitchFamily="34" charset="0"/>
              </a:rPr>
              <a:t>Bus arrives at Roseburn </a:t>
            </a:r>
          </a:p>
          <a:p>
            <a:r>
              <a:rPr lang="en-GB" dirty="0">
                <a:latin typeface="Century Gothic" panose="020B0502020202020204" pitchFamily="34" charset="0"/>
              </a:rPr>
              <a:t>30 children and 3 staff depart from Roseburn at 8.30am </a:t>
            </a:r>
            <a:r>
              <a:rPr lang="en-GB" dirty="0" err="1">
                <a:latin typeface="Century Gothic" panose="020B0502020202020204" pitchFamily="34" charset="0"/>
              </a:rPr>
              <a:t>approx</a:t>
            </a: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Pick up additional Corstorphine children and staff at 9am </a:t>
            </a:r>
            <a:r>
              <a:rPr lang="en-GB" dirty="0" err="1">
                <a:latin typeface="Century Gothic" panose="020B0502020202020204" pitchFamily="34" charset="0"/>
              </a:rPr>
              <a:t>approx</a:t>
            </a: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5838" y="533400"/>
            <a:ext cx="6516442" cy="1599456"/>
            <a:chOff x="6560890" y="4081731"/>
            <a:chExt cx="4516590" cy="1944903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991" y="4589180"/>
              <a:ext cx="4176388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Roseburn to </a:t>
              </a:r>
              <a:r>
                <a:rPr kumimoji="0" lang="en-GB" altLang="en-US" sz="4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944903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91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394" y="2005399"/>
            <a:ext cx="7588862" cy="4303921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en-GB" sz="4500" dirty="0">
                <a:latin typeface="Century Gothic" panose="020B0502020202020204" pitchFamily="34" charset="0"/>
              </a:rPr>
              <a:t>On the bus </a:t>
            </a:r>
          </a:p>
          <a:p>
            <a:pPr fontAlgn="base"/>
            <a:r>
              <a:rPr lang="en-GB" sz="2600" dirty="0">
                <a:latin typeface="Century Gothic" panose="020B0502020202020204" pitchFamily="34" charset="0"/>
              </a:rPr>
              <a:t>A small rucksack on bus with packed lunch and water bottle clearly labelled </a:t>
            </a:r>
          </a:p>
          <a:p>
            <a:pPr fontAlgn="base"/>
            <a:endParaRPr lang="en-GB" sz="3200" dirty="0">
              <a:latin typeface="Century Gothic" panose="020B0502020202020204" pitchFamily="34" charset="0"/>
            </a:endParaRPr>
          </a:p>
          <a:p>
            <a:pPr lvl="1" fontAlgn="base">
              <a:buFont typeface="Wingdings" pitchFamily="2" charset="2"/>
              <a:buChar char="ü"/>
            </a:pPr>
            <a:r>
              <a:rPr lang="en-GB" sz="2200" dirty="0">
                <a:latin typeface="Century Gothic" panose="020B0502020202020204" pitchFamily="34" charset="0"/>
              </a:rPr>
              <a:t>rain jacket and snack </a:t>
            </a:r>
          </a:p>
          <a:p>
            <a:pPr lvl="1" fontAlgn="base">
              <a:buFont typeface="Wingdings" pitchFamily="2" charset="2"/>
              <a:buChar char="ü"/>
            </a:pPr>
            <a:r>
              <a:rPr lang="en-GB" sz="2200" dirty="0">
                <a:latin typeface="Century Gothic" panose="020B0502020202020204" pitchFamily="34" charset="0"/>
              </a:rPr>
              <a:t>no snacks eaten on the bus </a:t>
            </a:r>
          </a:p>
          <a:p>
            <a:pPr lvl="1" fontAlgn="base">
              <a:buFont typeface="Wingdings" pitchFamily="2" charset="2"/>
              <a:buChar char="ü"/>
            </a:pPr>
            <a:r>
              <a:rPr lang="en-GB" sz="2200" dirty="0">
                <a:latin typeface="Century Gothic" panose="020B0502020202020204" pitchFamily="34" charset="0"/>
              </a:rPr>
              <a:t>cancel lunches with the office </a:t>
            </a:r>
          </a:p>
          <a:p>
            <a:pPr lvl="1" fontAlgn="base">
              <a:buFont typeface="Wingdings" pitchFamily="2" charset="2"/>
              <a:buChar char="ü"/>
            </a:pPr>
            <a:endParaRPr lang="en-GB" sz="2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600" dirty="0">
              <a:latin typeface="Century Gothic" panose="020B0502020202020204" pitchFamily="34" charset="0"/>
            </a:endParaRPr>
          </a:p>
          <a:p>
            <a:r>
              <a:rPr lang="en-GB" sz="2600" dirty="0">
                <a:latin typeface="Century Gothic" panose="020B0502020202020204" pitchFamily="34" charset="0"/>
              </a:rPr>
              <a:t>No phones or electronic devices 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5838" y="533400"/>
            <a:ext cx="6948490" cy="1167408"/>
            <a:chOff x="6560890" y="4081731"/>
            <a:chExt cx="4954584" cy="1944903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991" y="4589180"/>
              <a:ext cx="4784483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Packing for </a:t>
              </a:r>
              <a:r>
                <a:rPr kumimoji="0" lang="en-GB" altLang="en-US" sz="4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944903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3AAD508-A09A-D94C-A5BA-A8F2DA8A0F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t="12350" r="27951" b="9029"/>
          <a:stretch/>
        </p:blipFill>
        <p:spPr>
          <a:xfrm rot="1127103">
            <a:off x="6284884" y="3268844"/>
            <a:ext cx="2435524" cy="30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838" y="1336958"/>
            <a:ext cx="8100618" cy="502323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11200" dirty="0">
                <a:latin typeface="Century Gothic" panose="020B0502020202020204" pitchFamily="34" charset="0"/>
              </a:rPr>
              <a:t>At </a:t>
            </a:r>
            <a:r>
              <a:rPr lang="en-GB" sz="11200" dirty="0" err="1">
                <a:latin typeface="Century Gothic" panose="020B0502020202020204" pitchFamily="34" charset="0"/>
              </a:rPr>
              <a:t>Lagganlia</a:t>
            </a:r>
            <a:endParaRPr lang="en-GB" sz="11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400" dirty="0">
              <a:latin typeface="Century Gothic" panose="020B0502020202020204" pitchFamily="34" charset="0"/>
            </a:endParaRP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Large soft bag – can carry themselves</a:t>
            </a:r>
            <a:endParaRPr lang="en-GB" sz="16000" dirty="0">
              <a:latin typeface="Century Gothic" panose="020B0502020202020204" pitchFamily="34" charset="0"/>
            </a:endParaRP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Please refer to kit list with all clothing and items named             Bin Bag</a:t>
            </a: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No sleeping bags or duvets </a:t>
            </a:r>
            <a:endParaRPr lang="en-GB" sz="11200" dirty="0">
              <a:latin typeface="Century Gothic" panose="020B0502020202020204" pitchFamily="34" charset="0"/>
            </a:endParaRPr>
          </a:p>
          <a:p>
            <a:pPr fontAlgn="base">
              <a:lnSpc>
                <a:spcPct val="120000"/>
              </a:lnSpc>
            </a:pPr>
            <a:r>
              <a:rPr lang="en-GB" sz="8000" dirty="0">
                <a:latin typeface="Century Gothic" panose="020B0502020202020204" pitchFamily="34" charset="0"/>
              </a:rPr>
              <a:t>Midge spray named</a:t>
            </a:r>
            <a:endParaRPr lang="en-GB" sz="11200" dirty="0">
              <a:latin typeface="Century Gothic" panose="020B0502020202020204" pitchFamily="34" charset="0"/>
            </a:endParaRP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JASS Award </a:t>
            </a:r>
            <a:endParaRPr lang="en-GB" sz="11200" dirty="0">
              <a:latin typeface="Century Gothic" panose="020B0502020202020204" pitchFamily="34" charset="0"/>
            </a:endParaRP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Up to £5 in coins for gift shop. </a:t>
            </a: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Money in named purse  </a:t>
            </a: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No need to send any snacks </a:t>
            </a: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To practice: No fitted sheets</a:t>
            </a: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Duvets go in a duvet cover</a:t>
            </a:r>
            <a:endParaRPr lang="en-GB" sz="11200" dirty="0">
              <a:latin typeface="Century Gothic" panose="020B0502020202020204" pitchFamily="34" charset="0"/>
            </a:endParaRPr>
          </a:p>
          <a:p>
            <a:pPr fontAlgn="base"/>
            <a:r>
              <a:rPr lang="en-GB" sz="8000" dirty="0">
                <a:latin typeface="Century Gothic" panose="020B0502020202020204" pitchFamily="34" charset="0"/>
              </a:rPr>
              <a:t>Hanging washing</a:t>
            </a:r>
          </a:p>
          <a:p>
            <a:pPr fontAlgn="base">
              <a:lnSpc>
                <a:spcPct val="120000"/>
              </a:lnSpc>
            </a:pPr>
            <a:r>
              <a:rPr lang="en-GB" sz="8000" dirty="0">
                <a:latin typeface="Century Gothic" panose="020B0502020202020204" pitchFamily="34" charset="0"/>
              </a:rPr>
              <a:t> </a:t>
            </a:r>
          </a:p>
          <a:p>
            <a:pPr fontAlgn="base"/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5838" y="454952"/>
            <a:ext cx="5940377" cy="813809"/>
            <a:chOff x="6560890" y="3986381"/>
            <a:chExt cx="4516590" cy="1137835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7239" y="3986381"/>
              <a:ext cx="4176388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n-US" sz="3600" b="0" kern="0" dirty="0">
                  <a:solidFill>
                    <a:srgbClr val="CC3399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Packing for </a:t>
              </a:r>
              <a:r>
                <a:rPr kumimoji="0" lang="en-GB" alt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042485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50257B8-08FB-484B-B66A-48A8D4C270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t="12350" r="27951" b="9029"/>
          <a:stretch/>
        </p:blipFill>
        <p:spPr>
          <a:xfrm>
            <a:off x="5292079" y="2666492"/>
            <a:ext cx="2965361" cy="369369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E2D9CA2-C2EC-A34B-8243-7C5DAF9D2AFF}"/>
              </a:ext>
            </a:extLst>
          </p:cNvPr>
          <p:cNvCxnSpPr>
            <a:cxnSpLocks/>
          </p:cNvCxnSpPr>
          <p:nvPr/>
        </p:nvCxnSpPr>
        <p:spPr>
          <a:xfrm>
            <a:off x="3419872" y="2449648"/>
            <a:ext cx="2282552" cy="1131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59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838" y="1617524"/>
            <a:ext cx="7917758" cy="4763805"/>
          </a:xfrm>
        </p:spPr>
        <p:txBody>
          <a:bodyPr>
            <a:normAutofit fontScale="47500" lnSpcReduction="20000"/>
          </a:bodyPr>
          <a:lstStyle/>
          <a:p>
            <a:pPr marL="0" indent="0" fontAlgn="base">
              <a:buNone/>
            </a:pPr>
            <a:r>
              <a:rPr lang="en-GB" sz="4400" dirty="0">
                <a:latin typeface="Century Gothic" panose="020B0502020202020204" pitchFamily="34" charset="0"/>
              </a:rPr>
              <a:t>Thank you …the paperwork 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Leaving: Meet in Gym Hall 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Medication bring on Monday with KIC medical forms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If you want to bring it in on Friday 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Doors open at 8.15am in Gym Hall, drop off bags 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Staff register children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Staff bring children out coach outside school about 8.30am (say farewells)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Stop in Pitlochry for toilet stop / snack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Children find out about dorms activity groups on the journey there (we have taken everything into consideration  and used their lists )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Arrive at </a:t>
            </a:r>
            <a:r>
              <a:rPr lang="en-GB" sz="3300" dirty="0" err="1">
                <a:latin typeface="Century Gothic" panose="020B0502020202020204" pitchFamily="34" charset="0"/>
              </a:rPr>
              <a:t>Lagganlia</a:t>
            </a:r>
            <a:r>
              <a:rPr lang="en-GB" sz="3300" dirty="0">
                <a:latin typeface="Century Gothic" panose="020B0502020202020204" pitchFamily="34" charset="0"/>
              </a:rPr>
              <a:t> about 1pm unload the bus . Children meet in Main Building and  meet instructors 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Coming Home: Leave </a:t>
            </a:r>
            <a:r>
              <a:rPr lang="en-GB" sz="3300" dirty="0" err="1">
                <a:latin typeface="Century Gothic" panose="020B0502020202020204" pitchFamily="34" charset="0"/>
              </a:rPr>
              <a:t>Lagganlia</a:t>
            </a:r>
            <a:r>
              <a:rPr lang="en-GB" sz="3300" dirty="0">
                <a:latin typeface="Century Gothic" panose="020B0502020202020204" pitchFamily="34" charset="0"/>
              </a:rPr>
              <a:t> between 10-10.30am. </a:t>
            </a:r>
          </a:p>
          <a:p>
            <a:pPr fontAlgn="base"/>
            <a:r>
              <a:rPr lang="en-GB" sz="3300" dirty="0">
                <a:latin typeface="Century Gothic" panose="020B0502020202020204" pitchFamily="34" charset="0"/>
              </a:rPr>
              <a:t>Will tweet/ message when approaching Queensferry Crossing – back about 1.30pm 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61246" y="636327"/>
            <a:ext cx="6876482" cy="871000"/>
            <a:chOff x="6551306" y="4206833"/>
            <a:chExt cx="4516590" cy="1058625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0890" y="4206833"/>
              <a:ext cx="4346488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Practical Information for </a:t>
              </a:r>
              <a:r>
                <a:rPr kumimoji="0" lang="en-GB" alt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1306" y="4275343"/>
              <a:ext cx="4516590" cy="990115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33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2" y="2490135"/>
            <a:ext cx="7588862" cy="34449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11 Day Activity Groups</a:t>
            </a:r>
          </a:p>
          <a:p>
            <a:r>
              <a:rPr lang="en-GB" dirty="0">
                <a:latin typeface="Century Gothic" panose="020B0502020202020204" pitchFamily="34" charset="0"/>
              </a:rPr>
              <a:t>Each Group will have own school children </a:t>
            </a:r>
          </a:p>
          <a:p>
            <a:r>
              <a:rPr lang="en-GB" dirty="0">
                <a:latin typeface="Century Gothic" panose="020B0502020202020204" pitchFamily="34" charset="0"/>
              </a:rPr>
              <a:t>Roseburn will have 3 Groups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11 Evening Activity Groups</a:t>
            </a:r>
          </a:p>
          <a:p>
            <a:r>
              <a:rPr lang="en-GB" dirty="0">
                <a:latin typeface="Century Gothic" panose="020B0502020202020204" pitchFamily="34" charset="0"/>
              </a:rPr>
              <a:t>Roseburn groups will have some Corstorphine and Hillwood children </a:t>
            </a:r>
          </a:p>
          <a:p>
            <a:r>
              <a:rPr lang="en-GB" dirty="0">
                <a:latin typeface="Century Gothic" panose="020B0502020202020204" pitchFamily="34" charset="0"/>
              </a:rPr>
              <a:t>Evening meals are eaten in evening activity groups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625227"/>
            <a:ext cx="6912768" cy="1353890"/>
            <a:chOff x="6560890" y="4081732"/>
            <a:chExt cx="4791992" cy="1305720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8149" y="4269591"/>
              <a:ext cx="4484983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Activity Groups at </a:t>
              </a:r>
              <a:r>
                <a:rPr kumimoji="0" lang="en-GB" altLang="en-US" sz="4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2"/>
              <a:ext cx="4791992" cy="1305720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254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562" y="2490135"/>
            <a:ext cx="7588862" cy="344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11 Day Activity Groups</a:t>
            </a:r>
          </a:p>
          <a:p>
            <a:r>
              <a:rPr lang="en-GB" dirty="0">
                <a:latin typeface="Century Gothic" panose="020B0502020202020204" pitchFamily="34" charset="0"/>
              </a:rPr>
              <a:t>Each Group meets with their instructor </a:t>
            </a:r>
          </a:p>
          <a:p>
            <a:r>
              <a:rPr lang="en-GB" dirty="0">
                <a:latin typeface="Century Gothic" panose="020B0502020202020204" pitchFamily="34" charset="0"/>
              </a:rPr>
              <a:t>Activities are determined in collaboration with the group and by weather, interest and ability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625227"/>
            <a:ext cx="5904656" cy="1599456"/>
            <a:chOff x="6560890" y="4081732"/>
            <a:chExt cx="4516590" cy="1542549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992" y="4457449"/>
              <a:ext cx="4176388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Activity Groups at </a:t>
              </a:r>
              <a:r>
                <a:rPr kumimoji="0" lang="en-GB" altLang="en-US" sz="4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2"/>
              <a:ext cx="4516590" cy="1542549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585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59" y="1988840"/>
            <a:ext cx="7882037" cy="40324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3400" dirty="0">
                <a:latin typeface="Century Gothic" panose="020B0502020202020204" pitchFamily="34" charset="0"/>
              </a:rPr>
              <a:t>11 Evening Activity Groups</a:t>
            </a:r>
          </a:p>
          <a:p>
            <a:pPr marL="0" indent="0">
              <a:buNone/>
            </a:pPr>
            <a:endParaRPr lang="en-GB" sz="3400" dirty="0">
              <a:latin typeface="Century Gothic" panose="020B0502020202020204" pitchFamily="34" charset="0"/>
            </a:endParaRPr>
          </a:p>
          <a:p>
            <a:r>
              <a:rPr lang="en-GB" sz="2500" dirty="0">
                <a:latin typeface="Century Gothic" panose="020B0502020202020204" pitchFamily="34" charset="0"/>
              </a:rPr>
              <a:t>Suggested activities are: 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4.30-5.30pm- diary writing/free time each night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5.30-6.30pm dinner or 6.30-7.30pm dinner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Evening activities 7.30-9pm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Mon: Scatter course,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Tues: games evening, 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Wed: Night line adventure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Thurs: Camp fire </a:t>
            </a:r>
          </a:p>
          <a:p>
            <a:r>
              <a:rPr lang="en-GB" sz="2500" dirty="0">
                <a:latin typeface="Century Gothic" panose="020B0502020202020204" pitchFamily="34" charset="0"/>
              </a:rPr>
              <a:t>Fri: pack and tick off kit list, black bag dirties/wet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8732" y="625227"/>
            <a:ext cx="6690390" cy="992920"/>
            <a:chOff x="6535780" y="4081732"/>
            <a:chExt cx="5117614" cy="957593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35780" y="4109322"/>
              <a:ext cx="5117614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Activity Groups at </a:t>
              </a:r>
              <a:r>
                <a:rPr kumimoji="0" lang="en-GB" alt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2"/>
              <a:ext cx="5067394" cy="898421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33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5838" y="533400"/>
            <a:ext cx="5940377" cy="1095400"/>
            <a:chOff x="6560890" y="4081731"/>
            <a:chExt cx="4516590" cy="1593921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7768" y="4256816"/>
              <a:ext cx="4176388" cy="93000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r>
                <a:rPr kumimoji="0" lang="en-GB" alt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 Grounds</a:t>
              </a: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593921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3336688-36A2-7F4E-9446-D806B6E90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0849"/>
            <a:ext cx="6264696" cy="4251852"/>
          </a:xfrm>
        </p:spPr>
      </p:pic>
    </p:spTree>
    <p:extLst>
      <p:ext uri="{BB962C8B-B14F-4D97-AF65-F5344CB8AC3E}">
        <p14:creationId xmlns:p14="http://schemas.microsoft.com/office/powerpoint/2010/main" val="22941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AB5AD29-C35F-3341-A6F7-6784D4E84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9" t="23054" r="21909" b="18417"/>
          <a:stretch/>
        </p:blipFill>
        <p:spPr>
          <a:xfrm>
            <a:off x="608420" y="1822944"/>
            <a:ext cx="6837703" cy="4452458"/>
          </a:xfr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CE10396-5AC4-3049-8481-D1C29FDD44F8}"/>
              </a:ext>
            </a:extLst>
          </p:cNvPr>
          <p:cNvGrpSpPr>
            <a:grpSpLocks/>
          </p:cNvGrpSpPr>
          <p:nvPr/>
        </p:nvGrpSpPr>
        <p:grpSpPr bwMode="auto">
          <a:xfrm>
            <a:off x="575838" y="601944"/>
            <a:ext cx="5475166" cy="1314888"/>
            <a:chOff x="6560890" y="4081731"/>
            <a:chExt cx="4516590" cy="1593921"/>
          </a:xfrm>
        </p:grpSpPr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08C78FC8-C6FE-4E46-95B2-1466BEF1A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7768" y="4256816"/>
              <a:ext cx="4176388" cy="93000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 Anderson Lodge</a:t>
              </a:r>
            </a:p>
          </p:txBody>
        </p:sp>
        <p:sp>
          <p:nvSpPr>
            <p:cNvPr id="17" name="Rounded Rectangular Callout 1">
              <a:extLst>
                <a:ext uri="{FF2B5EF4-FFF2-40B4-BE49-F238E27FC236}">
                  <a16:creationId xmlns:a16="http://schemas.microsoft.com/office/drawing/2014/main" id="{0E3380B1-2E7E-8C4B-B2C7-4399F6D39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593921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79AD183D-FC7F-C640-BA62-C00F54765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11104"/>
            <a:ext cx="1401316" cy="189656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EF8680A-4AF3-AB4A-AFF5-571F7BF31093}"/>
              </a:ext>
            </a:extLst>
          </p:cNvPr>
          <p:cNvGrpSpPr>
            <a:grpSpLocks/>
          </p:cNvGrpSpPr>
          <p:nvPr/>
        </p:nvGrpSpPr>
        <p:grpSpPr bwMode="auto">
          <a:xfrm>
            <a:off x="6866755" y="4653136"/>
            <a:ext cx="1708350" cy="1314888"/>
            <a:chOff x="5474493" y="4081731"/>
            <a:chExt cx="4203265" cy="1593921"/>
          </a:xfrm>
        </p:grpSpPr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4BD77FC9-EA84-6C46-8B31-1E9078731D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4493" y="4413689"/>
              <a:ext cx="4203265" cy="93000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The boys</a:t>
              </a:r>
            </a:p>
          </p:txBody>
        </p:sp>
        <p:sp>
          <p:nvSpPr>
            <p:cNvPr id="21" name="Rounded Rectangular Callout 1">
              <a:extLst>
                <a:ext uri="{FF2B5EF4-FFF2-40B4-BE49-F238E27FC236}">
                  <a16:creationId xmlns:a16="http://schemas.microsoft.com/office/drawing/2014/main" id="{1F173D10-29B6-0F42-9B97-D4F3BF782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2209" y="4081731"/>
              <a:ext cx="3447831" cy="1593921"/>
            </a:xfrm>
            <a:prstGeom prst="wedgeRoundRectCallout">
              <a:avLst>
                <a:gd name="adj1" fmla="val 13679"/>
                <a:gd name="adj2" fmla="val 38020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9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83B6F9-6E6E-6949-B8B5-289AC9898A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24" y="1903177"/>
            <a:ext cx="6035924" cy="4406143"/>
          </a:xfr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3E4833D-7420-3049-8D07-99E2E0A8AF37}"/>
              </a:ext>
            </a:extLst>
          </p:cNvPr>
          <p:cNvGrpSpPr>
            <a:grpSpLocks/>
          </p:cNvGrpSpPr>
          <p:nvPr/>
        </p:nvGrpSpPr>
        <p:grpSpPr bwMode="auto">
          <a:xfrm>
            <a:off x="615285" y="668871"/>
            <a:ext cx="6188963" cy="1391977"/>
            <a:chOff x="6560890" y="4081731"/>
            <a:chExt cx="4516590" cy="1593921"/>
          </a:xfrm>
        </p:grpSpPr>
        <p:sp>
          <p:nvSpPr>
            <p:cNvPr id="11" name="Rectangle 2">
              <a:extLst>
                <a:ext uri="{FF2B5EF4-FFF2-40B4-BE49-F238E27FC236}">
                  <a16:creationId xmlns:a16="http://schemas.microsoft.com/office/drawing/2014/main" id="{7D43FB17-70ED-8A43-BFB4-1D48A7C07A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7768" y="4256816"/>
              <a:ext cx="4176388" cy="93000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n-US" sz="4400" b="0" kern="0" dirty="0" err="1">
                  <a:solidFill>
                    <a:srgbClr val="CC3399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Caerketton</a:t>
              </a:r>
              <a:r>
                <a:rPr lang="en-GB" altLang="en-US" sz="4400" b="0" kern="0" dirty="0">
                  <a:solidFill>
                    <a:srgbClr val="CC3399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 Lodge</a:t>
              </a:r>
              <a:endParaRPr kumimoji="0" lang="en-GB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12" name="Rounded Rectangular Callout 1">
              <a:extLst>
                <a:ext uri="{FF2B5EF4-FFF2-40B4-BE49-F238E27FC236}">
                  <a16:creationId xmlns:a16="http://schemas.microsoft.com/office/drawing/2014/main" id="{A5C2C156-F8D8-1444-9AB5-E55E82537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593921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98A819-E583-8A44-A398-42CDFE69F81C}"/>
              </a:ext>
            </a:extLst>
          </p:cNvPr>
          <p:cNvGrpSpPr>
            <a:grpSpLocks/>
          </p:cNvGrpSpPr>
          <p:nvPr/>
        </p:nvGrpSpPr>
        <p:grpSpPr bwMode="auto">
          <a:xfrm>
            <a:off x="6785246" y="4581128"/>
            <a:ext cx="1708350" cy="1314888"/>
            <a:chOff x="5375018" y="4081731"/>
            <a:chExt cx="4203265" cy="1593921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ED877CC3-1963-084D-9FBD-4C1A1AC2D5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018" y="4413689"/>
              <a:ext cx="4203265" cy="93000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The </a:t>
              </a: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n-US" b="0" kern="0" dirty="0">
                  <a:solidFill>
                    <a:srgbClr val="CC3399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girl</a:t>
              </a:r>
              <a:r>
                <a:rPr kumimoji="0" lang="en-GB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15" name="Rounded Rectangular Callout 1">
              <a:extLst>
                <a:ext uri="{FF2B5EF4-FFF2-40B4-BE49-F238E27FC236}">
                  <a16:creationId xmlns:a16="http://schemas.microsoft.com/office/drawing/2014/main" id="{CD0788B3-43F0-474A-8C09-F18BD0E3A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2209" y="4081731"/>
              <a:ext cx="3447831" cy="1593921"/>
            </a:xfrm>
            <a:prstGeom prst="wedgeRoundRectCallout">
              <a:avLst>
                <a:gd name="adj1" fmla="val 13679"/>
                <a:gd name="adj2" fmla="val 38020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105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2803288-FC88-C246-B5E3-056F14CD20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" t="25145" r="10389" b="37230"/>
          <a:stretch/>
        </p:blipFill>
        <p:spPr>
          <a:xfrm>
            <a:off x="563112" y="1987227"/>
            <a:ext cx="7668950" cy="2030016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76672"/>
            <a:ext cx="1401316" cy="18965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5838" y="533400"/>
            <a:ext cx="5940377" cy="1023392"/>
            <a:chOff x="6560890" y="4081731"/>
            <a:chExt cx="4516590" cy="1944903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991" y="4589180"/>
              <a:ext cx="4176388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The Lodges</a:t>
              </a: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944903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F064E10-8188-B848-B1F3-39DAD19A70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" t="34322" r="5113" b="32601"/>
          <a:stretch/>
        </p:blipFill>
        <p:spPr>
          <a:xfrm>
            <a:off x="563112" y="4447679"/>
            <a:ext cx="8100618" cy="185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1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The 4 Capacities</a:t>
            </a:r>
          </a:p>
          <a:p>
            <a:r>
              <a:rPr lang="en-GB" dirty="0">
                <a:latin typeface="Century Gothic" panose="020B0502020202020204" pitchFamily="34" charset="0"/>
              </a:rPr>
              <a:t>Successful learners</a:t>
            </a:r>
          </a:p>
          <a:p>
            <a:r>
              <a:rPr lang="en-GB" dirty="0">
                <a:latin typeface="Century Gothic" panose="020B0502020202020204" pitchFamily="34" charset="0"/>
              </a:rPr>
              <a:t>Confident individuals</a:t>
            </a:r>
          </a:p>
          <a:p>
            <a:r>
              <a:rPr lang="en-GB" dirty="0">
                <a:latin typeface="Century Gothic" panose="020B0502020202020204" pitchFamily="34" charset="0"/>
              </a:rPr>
              <a:t>Responsible citizens</a:t>
            </a:r>
          </a:p>
          <a:p>
            <a:r>
              <a:rPr lang="en-GB" dirty="0">
                <a:latin typeface="Century Gothic" panose="020B0502020202020204" pitchFamily="34" charset="0"/>
              </a:rPr>
              <a:t>Effective contributors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And </a:t>
            </a:r>
            <a:r>
              <a:rPr lang="en-GB" sz="3600" b="1" dirty="0">
                <a:latin typeface="Century Gothic" panose="020B0502020202020204" pitchFamily="34" charset="0"/>
              </a:rPr>
              <a:t>Building Resilience</a:t>
            </a:r>
          </a:p>
          <a:p>
            <a:endParaRPr lang="en-GB" dirty="0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-540568" y="620688"/>
            <a:ext cx="6552726" cy="1600200"/>
            <a:chOff x="5467632" y="4081731"/>
            <a:chExt cx="6311079" cy="1944903"/>
          </a:xfrm>
        </p:grpSpPr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7632" y="4589180"/>
              <a:ext cx="6311079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Still Learning but </a:t>
              </a: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outdoors…</a:t>
              </a:r>
            </a:p>
          </p:txBody>
        </p:sp>
        <p:sp>
          <p:nvSpPr>
            <p:cNvPr id="8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944903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91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575839" y="533400"/>
            <a:ext cx="4944428" cy="1600200"/>
            <a:chOff x="6560890" y="4081731"/>
            <a:chExt cx="4516590" cy="1944903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991" y="4589180"/>
              <a:ext cx="4176388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5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Lagganlia</a:t>
              </a:r>
              <a:endParaRPr kumimoji="0" lang="en-GB" alt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25606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90" y="4081731"/>
              <a:ext cx="4516590" cy="1944903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sp>
        <p:nvSpPr>
          <p:cNvPr id="8" name="Rounded Rectangular Callout 1">
            <a:extLst>
              <a:ext uri="{FF2B5EF4-FFF2-40B4-BE49-F238E27FC236}">
                <a16:creationId xmlns:a16="http://schemas.microsoft.com/office/drawing/2014/main" id="{2DF281A9-4E6E-6D42-AC44-0C2747CC5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848" y="2464620"/>
            <a:ext cx="2548679" cy="1034951"/>
          </a:xfrm>
          <a:prstGeom prst="wedgeRoundRectCallout">
            <a:avLst>
              <a:gd name="adj1" fmla="val 23292"/>
              <a:gd name="adj2" fmla="val 62421"/>
              <a:gd name="adj3" fmla="val 16667"/>
            </a:avLst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E13720B-3DBE-3442-BA1C-39726CA30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177" y="2629586"/>
            <a:ext cx="2592288" cy="7651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030A0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030A0"/>
                </a:solidFill>
                <a:latin typeface="Arial" charset="0"/>
                <a:ea typeface="ＭＳ Ｐゴシック" pitchFamily="1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030A0"/>
                </a:solidFill>
                <a:latin typeface="Arial" charset="0"/>
                <a:ea typeface="ＭＳ Ｐゴシック" pitchFamily="1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030A0"/>
                </a:solidFill>
                <a:latin typeface="Arial" charset="0"/>
                <a:ea typeface="ＭＳ Ｐゴシック" pitchFamily="1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030A0"/>
                </a:solidFill>
                <a:latin typeface="Arial" charset="0"/>
                <a:ea typeface="ＭＳ Ｐゴシック" pitchFamily="1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rPr>
              <a:t>P7 experience</a:t>
            </a:r>
          </a:p>
        </p:txBody>
      </p:sp>
      <p:pic>
        <p:nvPicPr>
          <p:cNvPr id="3" name="P6 Lagganlia Camp">
            <a:hlinkClick r:id="" action="ppaction://media"/>
            <a:extLst>
              <a:ext uri="{FF2B5EF4-FFF2-40B4-BE49-F238E27FC236}">
                <a16:creationId xmlns:a16="http://schemas.microsoft.com/office/drawing/2014/main" id="{7E8FFB4E-79D4-694E-9A89-AD084B385C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19872" y="2634867"/>
            <a:ext cx="4975419" cy="279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6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3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492896"/>
            <a:ext cx="4752528" cy="3564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5" name="Group 6">
            <a:extLst>
              <a:ext uri="{FF2B5EF4-FFF2-40B4-BE49-F238E27FC236}">
                <a16:creationId xmlns:a16="http://schemas.microsoft.com/office/drawing/2014/main" id="{C0610555-A5A9-413A-979B-04C2F3253E55}"/>
              </a:ext>
            </a:extLst>
          </p:cNvPr>
          <p:cNvGrpSpPr>
            <a:grpSpLocks/>
          </p:cNvGrpSpPr>
          <p:nvPr/>
        </p:nvGrpSpPr>
        <p:grpSpPr bwMode="auto">
          <a:xfrm>
            <a:off x="683568" y="548680"/>
            <a:ext cx="3978301" cy="1690184"/>
            <a:chOff x="6560889" y="4081731"/>
            <a:chExt cx="5557915" cy="1417199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BB7C5677-4889-4107-9053-DBDF4DC25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7493" y="4325329"/>
              <a:ext cx="5124706" cy="9300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An unforgettable experience</a:t>
              </a:r>
              <a:r>
                <a:rPr lang="en-GB" altLang="en-US" sz="4000" b="0" kern="0" dirty="0">
                  <a:solidFill>
                    <a:srgbClr val="CC3399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…</a:t>
              </a:r>
              <a:endParaRPr kumimoji="0" lang="en-GB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Calibri" panose="020F0502020204030204" pitchFamily="34" charset="0"/>
              </a:endParaRPr>
            </a:p>
          </p:txBody>
        </p:sp>
        <p:sp>
          <p:nvSpPr>
            <p:cNvPr id="25606" name="Rounded Rectangular Callout 1">
              <a:extLst>
                <a:ext uri="{FF2B5EF4-FFF2-40B4-BE49-F238E27FC236}">
                  <a16:creationId xmlns:a16="http://schemas.microsoft.com/office/drawing/2014/main" id="{B1190321-0ABC-4D88-B630-D4D0CB800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89" y="4081731"/>
              <a:ext cx="5557915" cy="1417199"/>
            </a:xfrm>
            <a:prstGeom prst="wedgeRoundRectCallout">
              <a:avLst>
                <a:gd name="adj1" fmla="val 23292"/>
                <a:gd name="adj2" fmla="val 62421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61B28A-B33D-9640-93E5-93D2A72DC20A}"/>
              </a:ext>
            </a:extLst>
          </p:cNvPr>
          <p:cNvGrpSpPr>
            <a:grpSpLocks/>
          </p:cNvGrpSpPr>
          <p:nvPr/>
        </p:nvGrpSpPr>
        <p:grpSpPr bwMode="auto">
          <a:xfrm>
            <a:off x="602513" y="3555014"/>
            <a:ext cx="2863090" cy="1440160"/>
            <a:chOff x="5474493" y="4081731"/>
            <a:chExt cx="4203265" cy="1593921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C7FAE8A4-7FD5-604B-B95C-3B3F4F7C1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4493" y="4413690"/>
              <a:ext cx="4203265" cy="93000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7030A0"/>
                  </a:solidFill>
                  <a:latin typeface="Arial" charset="0"/>
                  <a:ea typeface="ＭＳ Ｐゴシック" pitchFamily="1" charset="-128"/>
                  <a:cs typeface="ＭＳ Ｐゴシック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  <a:ea typeface="ＭＳ Ｐゴシック" pitchFamily="1" charset="-128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Calibri" panose="020F0502020204030204" pitchFamily="34" charset="0"/>
                </a:rPr>
                <a:t>Additional questions</a:t>
              </a:r>
            </a:p>
          </p:txBody>
        </p:sp>
        <p:sp>
          <p:nvSpPr>
            <p:cNvPr id="9" name="Rounded Rectangular Callout 1">
              <a:extLst>
                <a:ext uri="{FF2B5EF4-FFF2-40B4-BE49-F238E27FC236}">
                  <a16:creationId xmlns:a16="http://schemas.microsoft.com/office/drawing/2014/main" id="{00713D0C-1BE4-514B-A3EA-12F46EC1E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2209" y="4081731"/>
              <a:ext cx="3447831" cy="1593921"/>
            </a:xfrm>
            <a:prstGeom prst="wedgeRoundRectCallout">
              <a:avLst>
                <a:gd name="adj1" fmla="val 13679"/>
                <a:gd name="adj2" fmla="val 38020"/>
                <a:gd name="adj3" fmla="val 16667"/>
              </a:avLst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5C93010-4E64-EE49-859F-E962643DD7E8}"/>
              </a:ext>
            </a:extLst>
          </p:cNvPr>
          <p:cNvSpPr/>
          <p:nvPr/>
        </p:nvSpPr>
        <p:spPr>
          <a:xfrm>
            <a:off x="577688" y="5110995"/>
            <a:ext cx="280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https://www.youtube.com/watch?v=DuhnC8xH03M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8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51B9D05FEE97419580348EB8E063FA" ma:contentTypeVersion="" ma:contentTypeDescription="Create a new document." ma:contentTypeScope="" ma:versionID="01f4574b36a7027b87fc86c191532bd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390815528a6d666c275069a807b5f2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0E6219-B7B4-47F3-BDB4-8484E74AAE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59D6D87-DDC8-4E31-BA85-0A1A94970A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27305</TotalTime>
  <Words>382</Words>
  <Application>Microsoft Macintosh PowerPoint</Application>
  <PresentationFormat>On-screen Show (4:3)</PresentationFormat>
  <Paragraphs>121</Paragraphs>
  <Slides>17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MS PGothic</vt:lpstr>
      <vt:lpstr>MS PGothic</vt:lpstr>
      <vt:lpstr>Arial</vt:lpstr>
      <vt:lpstr>Calibri</vt:lpstr>
      <vt:lpstr>Century Gothic</vt:lpstr>
      <vt:lpstr>Garamond</vt:lpstr>
      <vt:lpstr>Times New Roman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Kaz</dc:creator>
  <cp:lastModifiedBy>Natalie Borrowman</cp:lastModifiedBy>
  <cp:revision>230</cp:revision>
  <dcterms:created xsi:type="dcterms:W3CDTF">2011-06-09T22:57:12Z</dcterms:created>
  <dcterms:modified xsi:type="dcterms:W3CDTF">2019-09-19T18:01:54Z</dcterms:modified>
</cp:coreProperties>
</file>