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0"/>
  </p:notesMasterIdLst>
  <p:sldIdLst>
    <p:sldId id="306" r:id="rId3"/>
    <p:sldId id="273" r:id="rId4"/>
    <p:sldId id="257" r:id="rId5"/>
    <p:sldId id="279" r:id="rId6"/>
    <p:sldId id="274" r:id="rId7"/>
    <p:sldId id="263" r:id="rId8"/>
    <p:sldId id="258" r:id="rId9"/>
    <p:sldId id="278" r:id="rId10"/>
    <p:sldId id="312" r:id="rId11"/>
    <p:sldId id="282" r:id="rId12"/>
    <p:sldId id="287" r:id="rId13"/>
    <p:sldId id="283" r:id="rId14"/>
    <p:sldId id="288" r:id="rId15"/>
    <p:sldId id="284" r:id="rId16"/>
    <p:sldId id="289" r:id="rId17"/>
    <p:sldId id="292" r:id="rId18"/>
    <p:sldId id="290" r:id="rId19"/>
    <p:sldId id="293" r:id="rId20"/>
    <p:sldId id="286" r:id="rId21"/>
    <p:sldId id="277" r:id="rId22"/>
    <p:sldId id="276" r:id="rId23"/>
    <p:sldId id="261" r:id="rId24"/>
    <p:sldId id="295" r:id="rId25"/>
    <p:sldId id="280" r:id="rId26"/>
    <p:sldId id="294" r:id="rId27"/>
    <p:sldId id="303" r:id="rId28"/>
    <p:sldId id="304"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799" autoAdjust="0"/>
    <p:restoredTop sz="90199" autoAdjust="0"/>
  </p:normalViewPr>
  <p:slideViewPr>
    <p:cSldViewPr>
      <p:cViewPr varScale="1">
        <p:scale>
          <a:sx n="51" d="100"/>
          <a:sy n="51" d="100"/>
        </p:scale>
        <p:origin x="856" y="184"/>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67" d="100"/>
          <a:sy n="67" d="100"/>
        </p:scale>
        <p:origin x="-3120" y="-8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B30271-2BDE-47BE-9D99-FF400E4DD898}" type="datetimeFigureOut">
              <a:rPr lang="en-GB" smtClean="0"/>
              <a:pPr/>
              <a:t>04/03/2020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6337EB-F787-43CF-A4FE-CF89730A212E}"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8C0CCA07-8899-4BD5-8820-B0D04D29411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52994729-9597-4FD0-9691-1C662394536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5124" name="Slide Number Placeholder 3">
            <a:extLst>
              <a:ext uri="{FF2B5EF4-FFF2-40B4-BE49-F238E27FC236}">
                <a16:creationId xmlns:a16="http://schemas.microsoft.com/office/drawing/2014/main" id="{A53EF3B7-108F-452C-8430-915F68AF2F3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8664E083-E617-4100-A348-A98508D1A7F2}" type="slidenum">
              <a:rPr kumimoji="0" lang="en-GB"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GB" alt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70045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These slides can be edited and adapted to suit your setting. </a:t>
            </a:r>
          </a:p>
          <a:p>
            <a:endParaRPr lang="en-GB" dirty="0"/>
          </a:p>
        </p:txBody>
      </p:sp>
      <p:sp>
        <p:nvSpPr>
          <p:cNvPr id="4" name="Slide Number Placeholder 3"/>
          <p:cNvSpPr>
            <a:spLocks noGrp="1"/>
          </p:cNvSpPr>
          <p:nvPr>
            <p:ph type="sldNum" sz="quarter" idx="5"/>
          </p:nvPr>
        </p:nvSpPr>
        <p:spPr/>
        <p:txBody>
          <a:bodyPr/>
          <a:lstStyle/>
          <a:p>
            <a:fld id="{8A6337EB-F787-43CF-A4FE-CF89730A212E}" type="slidenum">
              <a:rPr lang="en-GB" smtClean="0"/>
              <a:pPr/>
              <a:t>2</a:t>
            </a:fld>
            <a:endParaRPr lang="en-GB"/>
          </a:p>
        </p:txBody>
      </p:sp>
    </p:spTree>
    <p:extLst>
      <p:ext uri="{BB962C8B-B14F-4D97-AF65-F5344CB8AC3E}">
        <p14:creationId xmlns:p14="http://schemas.microsoft.com/office/powerpoint/2010/main" val="3472767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A6337EB-F787-43CF-A4FE-CF89730A212E}"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Parents may need some information and understanding about CfE Levels – and so what Level their child’s class or their individual child is learning at. In subsequent slides your setting can focus on what is most relevant to your audience. You may want to add or give this information also: </a:t>
            </a:r>
            <a:r>
              <a:rPr lang="en-GB" sz="1200" dirty="0"/>
              <a:t>The resource supports teachers to deliver the RSHP curriculum as expressed through Health and Wellbeing/RSHP </a:t>
            </a:r>
            <a:r>
              <a:rPr lang="en-GB" sz="1200" i="1" dirty="0"/>
              <a:t>Experiences and Outcomes </a:t>
            </a:r>
            <a:r>
              <a:rPr lang="en-GB" sz="1200" dirty="0"/>
              <a:t>and associated </a:t>
            </a:r>
            <a:r>
              <a:rPr lang="en-GB" sz="1200" i="1" dirty="0"/>
              <a:t>Benchmarks.</a:t>
            </a:r>
            <a:r>
              <a:rPr lang="en-GB" sz="1200" dirty="0"/>
              <a:t> </a:t>
            </a:r>
          </a:p>
          <a:p>
            <a:endParaRPr lang="en-GB" dirty="0"/>
          </a:p>
          <a:p>
            <a:endParaRPr lang="en-GB" dirty="0"/>
          </a:p>
        </p:txBody>
      </p:sp>
      <p:sp>
        <p:nvSpPr>
          <p:cNvPr id="4" name="Slide Number Placeholder 3"/>
          <p:cNvSpPr>
            <a:spLocks noGrp="1"/>
          </p:cNvSpPr>
          <p:nvPr>
            <p:ph type="sldNum" sz="quarter" idx="10"/>
          </p:nvPr>
        </p:nvSpPr>
        <p:spPr/>
        <p:txBody>
          <a:bodyPr/>
          <a:lstStyle/>
          <a:p>
            <a:fld id="{8A6337EB-F787-43CF-A4FE-CF89730A212E}" type="slidenum">
              <a:rPr lang="en-GB" smtClean="0"/>
              <a:pPr/>
              <a:t>4</a:t>
            </a:fld>
            <a:endParaRPr lang="en-GB"/>
          </a:p>
        </p:txBody>
      </p:sp>
    </p:spTree>
    <p:extLst>
      <p:ext uri="{BB962C8B-B14F-4D97-AF65-F5344CB8AC3E}">
        <p14:creationId xmlns:p14="http://schemas.microsoft.com/office/powerpoint/2010/main" val="3671580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first of some short films that explain what RSHP education is and why it matters. This film lasts 2 minutes 40 seconds. </a:t>
            </a:r>
          </a:p>
        </p:txBody>
      </p:sp>
      <p:sp>
        <p:nvSpPr>
          <p:cNvPr id="4" name="Slide Number Placeholder 3"/>
          <p:cNvSpPr>
            <a:spLocks noGrp="1"/>
          </p:cNvSpPr>
          <p:nvPr>
            <p:ph type="sldNum" sz="quarter" idx="5"/>
          </p:nvPr>
        </p:nvSpPr>
        <p:spPr/>
        <p:txBody>
          <a:bodyPr/>
          <a:lstStyle/>
          <a:p>
            <a:fld id="{8A6337EB-F787-43CF-A4FE-CF89730A212E}" type="slidenum">
              <a:rPr lang="en-GB" smtClean="0"/>
              <a:pPr/>
              <a:t>5</a:t>
            </a:fld>
            <a:endParaRPr lang="en-GB"/>
          </a:p>
        </p:txBody>
      </p:sp>
    </p:spTree>
    <p:extLst>
      <p:ext uri="{BB962C8B-B14F-4D97-AF65-F5344CB8AC3E}">
        <p14:creationId xmlns:p14="http://schemas.microsoft.com/office/powerpoint/2010/main" val="1047565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baseline="0" dirty="0"/>
          </a:p>
          <a:p>
            <a:endParaRPr lang="en-GB" baseline="0" dirty="0"/>
          </a:p>
          <a:p>
            <a:endParaRPr lang="en-GB" dirty="0"/>
          </a:p>
        </p:txBody>
      </p:sp>
      <p:sp>
        <p:nvSpPr>
          <p:cNvPr id="4" name="Slide Number Placeholder 3"/>
          <p:cNvSpPr>
            <a:spLocks noGrp="1"/>
          </p:cNvSpPr>
          <p:nvPr>
            <p:ph type="sldNum" sz="quarter" idx="10"/>
          </p:nvPr>
        </p:nvSpPr>
        <p:spPr/>
        <p:txBody>
          <a:bodyPr/>
          <a:lstStyle/>
          <a:p>
            <a:fld id="{8A6337EB-F787-43CF-A4FE-CF89730A212E}"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0" i="0" u="none" strike="noStrike" kern="1200" dirty="0">
                <a:solidFill>
                  <a:schemeClr val="tx1"/>
                </a:solidFill>
                <a:effectLst/>
                <a:latin typeface="+mn-lt"/>
                <a:ea typeface="+mn-ea"/>
                <a:cs typeface="+mn-cs"/>
              </a:rPr>
              <a:t>Learners have identified inconsistencies and gaps in the delivery and quality of RSHP education in numerous consultation and engagement exercises, research studies and evaluations. The RSHP resource was developed as a result of identified need for RSHP education to be fully modernised, a recommendation of the Scottish Parliament’s Education and Skills Committee in their report ‘Let’s Talk about Personal and Social Education’. </a:t>
            </a:r>
            <a:endParaRPr lang="en-GB" dirty="0"/>
          </a:p>
        </p:txBody>
      </p:sp>
      <p:sp>
        <p:nvSpPr>
          <p:cNvPr id="4" name="Slide Number Placeholder 3"/>
          <p:cNvSpPr>
            <a:spLocks noGrp="1"/>
          </p:cNvSpPr>
          <p:nvPr>
            <p:ph type="sldNum" sz="quarter" idx="10"/>
          </p:nvPr>
        </p:nvSpPr>
        <p:spPr/>
        <p:txBody>
          <a:bodyPr/>
          <a:lstStyle/>
          <a:p>
            <a:fld id="{8A6337EB-F787-43CF-A4FE-CF89730A212E}" type="slidenum">
              <a:rPr lang="en-GB" smtClean="0"/>
              <a:pPr/>
              <a:t>7</a:t>
            </a:fld>
            <a:endParaRPr lang="en-GB"/>
          </a:p>
        </p:txBody>
      </p:sp>
    </p:spTree>
    <p:extLst>
      <p:ext uri="{BB962C8B-B14F-4D97-AF65-F5344CB8AC3E}">
        <p14:creationId xmlns:p14="http://schemas.microsoft.com/office/powerpoint/2010/main" val="501900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Having made the statement that the resource content is age and stage appropriate, this film addresses this, acknowledging it is a key issue for parents/carers. Duration 1 minute 56 seconds.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slides that follow look at the content at each Level. Use those slides that are relevant to your parents/carers.</a:t>
            </a:r>
          </a:p>
          <a:p>
            <a:endParaRPr lang="en-GB" dirty="0"/>
          </a:p>
        </p:txBody>
      </p:sp>
      <p:sp>
        <p:nvSpPr>
          <p:cNvPr id="4" name="Slide Number Placeholder 3"/>
          <p:cNvSpPr>
            <a:spLocks noGrp="1"/>
          </p:cNvSpPr>
          <p:nvPr>
            <p:ph type="sldNum" sz="quarter" idx="5"/>
          </p:nvPr>
        </p:nvSpPr>
        <p:spPr/>
        <p:txBody>
          <a:bodyPr/>
          <a:lstStyle/>
          <a:p>
            <a:fld id="{8A6337EB-F787-43CF-A4FE-CF89730A212E}" type="slidenum">
              <a:rPr lang="en-GB" smtClean="0"/>
              <a:pPr/>
              <a:t>8</a:t>
            </a:fld>
            <a:endParaRPr lang="en-GB"/>
          </a:p>
        </p:txBody>
      </p:sp>
    </p:spTree>
    <p:extLst>
      <p:ext uri="{BB962C8B-B14F-4D97-AF65-F5344CB8AC3E}">
        <p14:creationId xmlns:p14="http://schemas.microsoft.com/office/powerpoint/2010/main" val="3754422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https://</a:t>
            </a:r>
            <a:r>
              <a:rPr lang="en-GB" dirty="0" err="1"/>
              <a:t>rshp.scot</a:t>
            </a:r>
            <a:r>
              <a:rPr lang="en-GB" dirty="0"/>
              <a:t>/</a:t>
            </a:r>
            <a:r>
              <a:rPr lang="en-GB" dirty="0" err="1"/>
              <a:t>wp</a:t>
            </a:r>
            <a:r>
              <a:rPr lang="en-GB" dirty="0"/>
              <a:t>-content/uploads/2019/08/Friends-and-Friendship-Early-</a:t>
            </a:r>
            <a:r>
              <a:rPr lang="en-GB" dirty="0" err="1"/>
              <a:t>Level.pdf</a:t>
            </a:r>
            <a:endParaRPr lang="en-GB" dirty="0"/>
          </a:p>
          <a:p>
            <a:r>
              <a:rPr lang="en-GB" dirty="0"/>
              <a:t>Show this section to parents. Explore link to BR and unit themes</a:t>
            </a:r>
          </a:p>
        </p:txBody>
      </p:sp>
      <p:sp>
        <p:nvSpPr>
          <p:cNvPr id="4" name="Slide Number Placeholder 3"/>
          <p:cNvSpPr>
            <a:spLocks noGrp="1"/>
          </p:cNvSpPr>
          <p:nvPr>
            <p:ph type="sldNum" sz="quarter" idx="10"/>
          </p:nvPr>
        </p:nvSpPr>
        <p:spPr/>
        <p:txBody>
          <a:bodyPr/>
          <a:lstStyle/>
          <a:p>
            <a:fld id="{8A6337EB-F787-43CF-A4FE-CF89730A212E}" type="slidenum">
              <a:rPr lang="en-GB" smtClean="0"/>
              <a:pPr/>
              <a:t>10</a:t>
            </a:fld>
            <a:endParaRPr lang="en-GB"/>
          </a:p>
        </p:txBody>
      </p:sp>
    </p:spTree>
    <p:extLst>
      <p:ext uri="{BB962C8B-B14F-4D97-AF65-F5344CB8AC3E}">
        <p14:creationId xmlns:p14="http://schemas.microsoft.com/office/powerpoint/2010/main" val="21359846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terms of the correct names for parts of the body you may want to check out the question in our FAQ section https://rshp.scot/faq/ that reads: </a:t>
            </a:r>
            <a:r>
              <a:rPr lang="en-GB" sz="1200" b="1" kern="1200" dirty="0">
                <a:solidFill>
                  <a:schemeClr val="tx1"/>
                </a:solidFill>
                <a:effectLst/>
                <a:latin typeface="+mn-lt"/>
                <a:ea typeface="+mn-ea"/>
                <a:cs typeface="+mn-cs"/>
              </a:rPr>
              <a:t>Why do children learn to use the correct words for parts of their body?</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A6337EB-F787-43CF-A4FE-CF89730A212E}" type="slidenum">
              <a:rPr lang="en-GB" smtClean="0"/>
              <a:pPr/>
              <a:t>11</a:t>
            </a:fld>
            <a:endParaRPr lang="en-GB"/>
          </a:p>
        </p:txBody>
      </p:sp>
    </p:spTree>
    <p:extLst>
      <p:ext uri="{BB962C8B-B14F-4D97-AF65-F5344CB8AC3E}">
        <p14:creationId xmlns:p14="http://schemas.microsoft.com/office/powerpoint/2010/main" val="2067163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terms of the correct names for parts of the body you may want to check out the question in our FAQ section https://rshp.scot/faq/ that reads: </a:t>
            </a:r>
            <a:r>
              <a:rPr lang="en-GB" sz="1200" b="1" kern="1200" dirty="0">
                <a:solidFill>
                  <a:schemeClr val="tx1"/>
                </a:solidFill>
                <a:effectLst/>
                <a:latin typeface="+mn-lt"/>
                <a:ea typeface="+mn-ea"/>
                <a:cs typeface="+mn-cs"/>
              </a:rPr>
              <a:t>Why do children learn to use the correct words for parts of their body?</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8A6337EB-F787-43CF-A4FE-CF89730A212E}" type="slidenum">
              <a:rPr lang="en-GB" smtClean="0"/>
              <a:pPr/>
              <a:t>12</a:t>
            </a:fld>
            <a:endParaRPr lang="en-GB"/>
          </a:p>
        </p:txBody>
      </p:sp>
    </p:spTree>
    <p:extLst>
      <p:ext uri="{BB962C8B-B14F-4D97-AF65-F5344CB8AC3E}">
        <p14:creationId xmlns:p14="http://schemas.microsoft.com/office/powerpoint/2010/main" val="2333124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A6337EB-F787-43CF-A4FE-CF89730A212E}" type="slidenum">
              <a:rPr lang="en-GB" smtClean="0"/>
              <a:pPr/>
              <a:t>13</a:t>
            </a:fld>
            <a:endParaRPr lang="en-GB"/>
          </a:p>
        </p:txBody>
      </p:sp>
    </p:spTree>
    <p:extLst>
      <p:ext uri="{BB962C8B-B14F-4D97-AF65-F5344CB8AC3E}">
        <p14:creationId xmlns:p14="http://schemas.microsoft.com/office/powerpoint/2010/main" val="3682126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In terms of some aspects of the learning that is introduced at Second Level you may want to check out the questions and answers in our FAQ section https://rshp.scot/faq/ that read:  </a:t>
            </a:r>
            <a:r>
              <a:rPr lang="en-GB" sz="1200" b="1" i="0" u="none" strike="noStrike" kern="1200" dirty="0">
                <a:solidFill>
                  <a:schemeClr val="tx1"/>
                </a:solidFill>
                <a:effectLst/>
                <a:latin typeface="+mn-lt"/>
                <a:ea typeface="+mn-ea"/>
                <a:cs typeface="+mn-cs"/>
              </a:rPr>
              <a:t>Why does the RSHP resource have learning about abuse in the primary school years? How is this done? </a:t>
            </a:r>
            <a:r>
              <a:rPr lang="en-GB" sz="1200" b="0" i="0" u="none" strike="noStrike" kern="1200" dirty="0">
                <a:solidFill>
                  <a:schemeClr val="tx1"/>
                </a:solidFill>
                <a:effectLst/>
                <a:latin typeface="+mn-lt"/>
                <a:ea typeface="+mn-ea"/>
                <a:cs typeface="+mn-cs"/>
              </a:rPr>
              <a:t>And also </a:t>
            </a:r>
            <a:r>
              <a:rPr lang="en-GB" sz="1200" b="1" i="0" u="none" strike="noStrike" kern="1200" dirty="0">
                <a:solidFill>
                  <a:schemeClr val="tx1"/>
                </a:solidFill>
                <a:effectLst/>
                <a:latin typeface="+mn-lt"/>
                <a:ea typeface="+mn-ea"/>
                <a:cs typeface="+mn-cs"/>
              </a:rPr>
              <a:t>Why and how does the RSHP resource help children and young people to learn about sex and gender equality</a:t>
            </a:r>
            <a:r>
              <a:rPr lang="en-GB" sz="1200" b="0" i="0" u="none" strike="noStrike" kern="1200" dirty="0">
                <a:solidFill>
                  <a:schemeClr val="tx1"/>
                </a:solidFill>
                <a:effectLst/>
                <a:latin typeface="+mn-lt"/>
                <a:ea typeface="+mn-ea"/>
                <a:cs typeface="+mn-cs"/>
              </a:rPr>
              <a:t>? And also: </a:t>
            </a:r>
            <a:r>
              <a:rPr lang="en-GB" sz="1200" b="1" i="0" u="none" strike="noStrike" kern="1200" dirty="0">
                <a:solidFill>
                  <a:schemeClr val="tx1"/>
                </a:solidFill>
                <a:effectLst/>
                <a:latin typeface="+mn-lt"/>
                <a:ea typeface="+mn-ea"/>
                <a:cs typeface="+mn-cs"/>
              </a:rPr>
              <a:t>Why and how does the RSHP resource help children and young people to learn about consent?</a:t>
            </a:r>
            <a:endParaRPr lang="en-GB" b="1" dirty="0"/>
          </a:p>
        </p:txBody>
      </p:sp>
      <p:sp>
        <p:nvSpPr>
          <p:cNvPr id="4" name="Slide Number Placeholder 3"/>
          <p:cNvSpPr>
            <a:spLocks noGrp="1"/>
          </p:cNvSpPr>
          <p:nvPr>
            <p:ph type="sldNum" sz="quarter" idx="10"/>
          </p:nvPr>
        </p:nvSpPr>
        <p:spPr/>
        <p:txBody>
          <a:bodyPr/>
          <a:lstStyle/>
          <a:p>
            <a:fld id="{8A6337EB-F787-43CF-A4FE-CF89730A212E}" type="slidenum">
              <a:rPr lang="en-GB" smtClean="0"/>
              <a:pPr/>
              <a:t>14</a:t>
            </a:fld>
            <a:endParaRPr lang="en-GB"/>
          </a:p>
        </p:txBody>
      </p:sp>
    </p:spTree>
    <p:extLst>
      <p:ext uri="{BB962C8B-B14F-4D97-AF65-F5344CB8AC3E}">
        <p14:creationId xmlns:p14="http://schemas.microsoft.com/office/powerpoint/2010/main" val="12496048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terms of some aspects of the learning that is introduced at Second Level you may want to check out the questions and answers in our FAQ section https://rshp.scot/faq/ that read: </a:t>
            </a:r>
            <a:r>
              <a:rPr lang="en-GB" sz="1200" b="1" i="0" u="none" strike="noStrike" kern="1200" dirty="0">
                <a:solidFill>
                  <a:schemeClr val="tx1"/>
                </a:solidFill>
                <a:effectLst/>
                <a:latin typeface="+mn-lt"/>
                <a:ea typeface="+mn-ea"/>
                <a:cs typeface="+mn-cs"/>
              </a:rPr>
              <a:t>Why does the RSHP resource have learning about ‘having sex’ in the primary school years? How is this done?</a:t>
            </a:r>
            <a:endParaRPr lang="en-GB" b="1" dirty="0"/>
          </a:p>
        </p:txBody>
      </p:sp>
      <p:sp>
        <p:nvSpPr>
          <p:cNvPr id="4" name="Slide Number Placeholder 3"/>
          <p:cNvSpPr>
            <a:spLocks noGrp="1"/>
          </p:cNvSpPr>
          <p:nvPr>
            <p:ph type="sldNum" sz="quarter" idx="10"/>
          </p:nvPr>
        </p:nvSpPr>
        <p:spPr/>
        <p:txBody>
          <a:bodyPr/>
          <a:lstStyle/>
          <a:p>
            <a:fld id="{8A6337EB-F787-43CF-A4FE-CF89730A212E}" type="slidenum">
              <a:rPr lang="en-GB" smtClean="0"/>
              <a:pPr/>
              <a:t>15</a:t>
            </a:fld>
            <a:endParaRPr lang="en-GB"/>
          </a:p>
        </p:txBody>
      </p:sp>
    </p:spTree>
    <p:extLst>
      <p:ext uri="{BB962C8B-B14F-4D97-AF65-F5344CB8AC3E}">
        <p14:creationId xmlns:p14="http://schemas.microsoft.com/office/powerpoint/2010/main" val="18200532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There are 3 slides covering learning at Third/Fourth Level. Because the material on Third/Fourth is organised on one page, with indications of progression, learning develops from Third to Fourth level Experiences and Outcomes with associated Benchmarks. In terms of some aspects of the learning that is introduced at Third/Fourth Level you may want to check out the questions and answers in our FAQ section https://rshp.scot/faq/ that read: </a:t>
            </a:r>
            <a:r>
              <a:rPr lang="en-GB" sz="1200" b="1" i="0" u="none" strike="noStrike" kern="1200" dirty="0">
                <a:solidFill>
                  <a:schemeClr val="tx1"/>
                </a:solidFill>
                <a:effectLst/>
                <a:latin typeface="+mn-lt"/>
                <a:ea typeface="+mn-ea"/>
                <a:cs typeface="+mn-cs"/>
              </a:rPr>
              <a:t>Why and how does the RSHP resource help young people to learn about pornography?</a:t>
            </a:r>
            <a:endParaRPr lang="en-GB" b="1" dirty="0"/>
          </a:p>
        </p:txBody>
      </p:sp>
      <p:sp>
        <p:nvSpPr>
          <p:cNvPr id="4" name="Slide Number Placeholder 3"/>
          <p:cNvSpPr>
            <a:spLocks noGrp="1"/>
          </p:cNvSpPr>
          <p:nvPr>
            <p:ph type="sldNum" sz="quarter" idx="10"/>
          </p:nvPr>
        </p:nvSpPr>
        <p:spPr/>
        <p:txBody>
          <a:bodyPr/>
          <a:lstStyle/>
          <a:p>
            <a:fld id="{8A6337EB-F787-43CF-A4FE-CF89730A212E}" type="slidenum">
              <a:rPr lang="en-GB" smtClean="0"/>
              <a:pPr/>
              <a:t>16</a:t>
            </a:fld>
            <a:endParaRPr lang="en-GB"/>
          </a:p>
        </p:txBody>
      </p:sp>
    </p:spTree>
    <p:extLst>
      <p:ext uri="{BB962C8B-B14F-4D97-AF65-F5344CB8AC3E}">
        <p14:creationId xmlns:p14="http://schemas.microsoft.com/office/powerpoint/2010/main" val="31929015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A6337EB-F787-43CF-A4FE-CF89730A212E}" type="slidenum">
              <a:rPr lang="en-GB" smtClean="0"/>
              <a:pPr/>
              <a:t>17</a:t>
            </a:fld>
            <a:endParaRPr lang="en-GB"/>
          </a:p>
        </p:txBody>
      </p:sp>
    </p:spTree>
    <p:extLst>
      <p:ext uri="{BB962C8B-B14F-4D97-AF65-F5344CB8AC3E}">
        <p14:creationId xmlns:p14="http://schemas.microsoft.com/office/powerpoint/2010/main" val="35653062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A6337EB-F787-43CF-A4FE-CF89730A212E}" type="slidenum">
              <a:rPr lang="en-GB" smtClean="0"/>
              <a:pPr/>
              <a:t>18</a:t>
            </a:fld>
            <a:endParaRPr lang="en-GB"/>
          </a:p>
        </p:txBody>
      </p:sp>
    </p:spTree>
    <p:extLst>
      <p:ext uri="{BB962C8B-B14F-4D97-AF65-F5344CB8AC3E}">
        <p14:creationId xmlns:p14="http://schemas.microsoft.com/office/powerpoint/2010/main" val="10514745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Just one slide on Senior Phase learning. There is no specific parent/carer information published at the Level. Senior Phase learning is an extension of that at Third/Fourth Level and so information at that Level could be used if required. In terms of some aspects of the learning that is introduced at Senior Phase you may want to check out the questions and answers in our FAQ section https://rshp.scot/faq/ that reads:  </a:t>
            </a:r>
            <a:r>
              <a:rPr lang="en-GB" sz="1200" b="1" i="0" u="none" strike="noStrike" kern="1200" dirty="0">
                <a:solidFill>
                  <a:schemeClr val="tx1"/>
                </a:solidFill>
                <a:effectLst/>
                <a:latin typeface="+mn-lt"/>
                <a:ea typeface="+mn-ea"/>
                <a:cs typeface="+mn-cs"/>
              </a:rPr>
              <a:t>Why and how does the RSHP resource help young people to learn about different types of sexual activity?</a:t>
            </a:r>
            <a:endParaRPr lang="en-GB" dirty="0"/>
          </a:p>
          <a:p>
            <a:endParaRPr lang="en-GB" dirty="0"/>
          </a:p>
        </p:txBody>
      </p:sp>
      <p:sp>
        <p:nvSpPr>
          <p:cNvPr id="4" name="Slide Number Placeholder 3"/>
          <p:cNvSpPr>
            <a:spLocks noGrp="1"/>
          </p:cNvSpPr>
          <p:nvPr>
            <p:ph type="sldNum" sz="quarter" idx="10"/>
          </p:nvPr>
        </p:nvSpPr>
        <p:spPr/>
        <p:txBody>
          <a:bodyPr/>
          <a:lstStyle/>
          <a:p>
            <a:fld id="{8A6337EB-F787-43CF-A4FE-CF89730A212E}" type="slidenum">
              <a:rPr lang="en-GB" smtClean="0"/>
              <a:pPr/>
              <a:t>19</a:t>
            </a:fld>
            <a:endParaRPr lang="en-GB"/>
          </a:p>
        </p:txBody>
      </p:sp>
    </p:spTree>
    <p:extLst>
      <p:ext uri="{BB962C8B-B14F-4D97-AF65-F5344CB8AC3E}">
        <p14:creationId xmlns:p14="http://schemas.microsoft.com/office/powerpoint/2010/main" val="36834312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short film explores what we know about what children and young people want  from their RSHP education. We know this from many years of delivering Curriculum for Excellence and through research and evaluation conducted here in Scotland.  Duration 1 minute 55 seconds.</a:t>
            </a:r>
          </a:p>
        </p:txBody>
      </p:sp>
      <p:sp>
        <p:nvSpPr>
          <p:cNvPr id="4" name="Slide Number Placeholder 3"/>
          <p:cNvSpPr>
            <a:spLocks noGrp="1"/>
          </p:cNvSpPr>
          <p:nvPr>
            <p:ph type="sldNum" sz="quarter" idx="5"/>
          </p:nvPr>
        </p:nvSpPr>
        <p:spPr/>
        <p:txBody>
          <a:bodyPr/>
          <a:lstStyle/>
          <a:p>
            <a:fld id="{8A6337EB-F787-43CF-A4FE-CF89730A212E}" type="slidenum">
              <a:rPr lang="en-GB" smtClean="0"/>
              <a:pPr/>
              <a:t>20</a:t>
            </a:fld>
            <a:endParaRPr lang="en-GB"/>
          </a:p>
        </p:txBody>
      </p:sp>
    </p:spTree>
    <p:extLst>
      <p:ext uri="{BB962C8B-B14F-4D97-AF65-F5344CB8AC3E}">
        <p14:creationId xmlns:p14="http://schemas.microsoft.com/office/powerpoint/2010/main" val="8595433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this point it is suggested that you guide parents/carers through the resource. Focus on a Level that is relevant to the age of children – or across Levels if this is the case. Select an Activity Plan as an example, use one that you are confident about delivering. Explain that each Level is structured so that you know where to begin, where to progress to, and then to progress to again. The progression supports the development of the learning of knowledge, skills, values and behaviours we associate with RSHP education. </a:t>
            </a:r>
          </a:p>
        </p:txBody>
      </p:sp>
      <p:sp>
        <p:nvSpPr>
          <p:cNvPr id="4" name="Slide Number Placeholder 3"/>
          <p:cNvSpPr>
            <a:spLocks noGrp="1"/>
          </p:cNvSpPr>
          <p:nvPr>
            <p:ph type="sldNum" sz="quarter" idx="5"/>
          </p:nvPr>
        </p:nvSpPr>
        <p:spPr/>
        <p:txBody>
          <a:bodyPr/>
          <a:lstStyle/>
          <a:p>
            <a:fld id="{8A6337EB-F787-43CF-A4FE-CF89730A212E}" type="slidenum">
              <a:rPr lang="en-GB" smtClean="0"/>
              <a:pPr/>
              <a:t>21</a:t>
            </a:fld>
            <a:endParaRPr lang="en-GB"/>
          </a:p>
        </p:txBody>
      </p:sp>
    </p:spTree>
    <p:extLst>
      <p:ext uri="{BB962C8B-B14F-4D97-AF65-F5344CB8AC3E}">
        <p14:creationId xmlns:p14="http://schemas.microsoft.com/office/powerpoint/2010/main" val="19729761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A few final points that might be useful to reiterate. It is helpful that parents</a:t>
            </a:r>
            <a:r>
              <a:rPr lang="en-GB" baseline="0" dirty="0"/>
              <a:t>/carers understand what is being delivered in school so they can support this at home and consolidate the learning. Also to feel involved in such a vital area of their child’s learning. </a:t>
            </a:r>
            <a:r>
              <a:rPr lang="en-GB" sz="1200" kern="1200" dirty="0">
                <a:solidFill>
                  <a:schemeClr val="tx1"/>
                </a:solidFill>
                <a:latin typeface="+mn-lt"/>
                <a:ea typeface="+mn-ea"/>
                <a:cs typeface="+mn-cs"/>
              </a:rPr>
              <a:t>The vast majority of parents and carers want their child to receive RSHP education from schools and find it useful to know in advance what will be taught, what language or terminology is being used and what additional reading they can do to complement their child’s learning. </a:t>
            </a:r>
            <a:r>
              <a:rPr lang="en-GB" sz="1200" b="0" kern="1200" dirty="0">
                <a:solidFill>
                  <a:schemeClr val="tx1"/>
                </a:solidFill>
                <a:latin typeface="+mn-lt"/>
                <a:ea typeface="+mn-ea"/>
                <a:cs typeface="+mn-cs"/>
              </a:rPr>
              <a:t>This is one of the main reasons for the RSHP website being open access.</a:t>
            </a:r>
          </a:p>
          <a:p>
            <a:r>
              <a:rPr lang="en-GB" b="0" baseline="0" dirty="0"/>
              <a:t>Connecting with home – the RSHP resource offers text throughout so that educators can communicate about blocks of learning and even individual lessons. There are suggestions as to how the learner can take what they have been learning home. There are also book recommendations to be shared with home, and at each CfE Level there is suggested text for information that can go home that talks about RSHP learning in the home and at school. The 2 short films that follow address age and stage appropriateness and then the importance of parents/carers. </a:t>
            </a:r>
          </a:p>
        </p:txBody>
      </p:sp>
      <p:sp>
        <p:nvSpPr>
          <p:cNvPr id="4" name="Slide Number Placeholder 3"/>
          <p:cNvSpPr>
            <a:spLocks noGrp="1"/>
          </p:cNvSpPr>
          <p:nvPr>
            <p:ph type="sldNum" sz="quarter" idx="10"/>
          </p:nvPr>
        </p:nvSpPr>
        <p:spPr/>
        <p:txBody>
          <a:bodyPr/>
          <a:lstStyle/>
          <a:p>
            <a:fld id="{8A6337EB-F787-43CF-A4FE-CF89730A212E}" type="slidenum">
              <a:rPr lang="en-GB" smtClean="0"/>
              <a:pPr/>
              <a:t>22</a:t>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Duration 2 minutes.</a:t>
            </a:r>
          </a:p>
        </p:txBody>
      </p:sp>
      <p:sp>
        <p:nvSpPr>
          <p:cNvPr id="4" name="Slide Number Placeholder 3"/>
          <p:cNvSpPr>
            <a:spLocks noGrp="1"/>
          </p:cNvSpPr>
          <p:nvPr>
            <p:ph type="sldNum" sz="quarter" idx="5"/>
          </p:nvPr>
        </p:nvSpPr>
        <p:spPr/>
        <p:txBody>
          <a:bodyPr/>
          <a:lstStyle/>
          <a:p>
            <a:fld id="{8A6337EB-F787-43CF-A4FE-CF89730A212E}" type="slidenum">
              <a:rPr lang="en-GB" smtClean="0"/>
              <a:pPr/>
              <a:t>23</a:t>
            </a:fld>
            <a:endParaRPr lang="en-GB"/>
          </a:p>
        </p:txBody>
      </p:sp>
    </p:spTree>
    <p:extLst>
      <p:ext uri="{BB962C8B-B14F-4D97-AF65-F5344CB8AC3E}">
        <p14:creationId xmlns:p14="http://schemas.microsoft.com/office/powerpoint/2010/main" val="42943094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end, the FAQ section on the resource gives more detailed responses to those most asked questions. </a:t>
            </a:r>
          </a:p>
        </p:txBody>
      </p:sp>
      <p:sp>
        <p:nvSpPr>
          <p:cNvPr id="4" name="Slide Number Placeholder 3"/>
          <p:cNvSpPr>
            <a:spLocks noGrp="1"/>
          </p:cNvSpPr>
          <p:nvPr>
            <p:ph type="sldNum" sz="quarter" idx="5"/>
          </p:nvPr>
        </p:nvSpPr>
        <p:spPr/>
        <p:txBody>
          <a:bodyPr/>
          <a:lstStyle/>
          <a:p>
            <a:fld id="{8A6337EB-F787-43CF-A4FE-CF89730A212E}" type="slidenum">
              <a:rPr lang="en-GB" smtClean="0"/>
              <a:pPr/>
              <a:t>24</a:t>
            </a:fld>
            <a:endParaRPr lang="en-GB"/>
          </a:p>
        </p:txBody>
      </p:sp>
    </p:spTree>
    <p:extLst>
      <p:ext uri="{BB962C8B-B14F-4D97-AF65-F5344CB8AC3E}">
        <p14:creationId xmlns:p14="http://schemas.microsoft.com/office/powerpoint/2010/main" val="18184484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Signposting here to the full set of films which you may find useful. </a:t>
            </a:r>
          </a:p>
        </p:txBody>
      </p:sp>
      <p:sp>
        <p:nvSpPr>
          <p:cNvPr id="4" name="Slide Number Placeholder 3"/>
          <p:cNvSpPr>
            <a:spLocks noGrp="1"/>
          </p:cNvSpPr>
          <p:nvPr>
            <p:ph type="sldNum" sz="quarter" idx="5"/>
          </p:nvPr>
        </p:nvSpPr>
        <p:spPr/>
        <p:txBody>
          <a:bodyPr/>
          <a:lstStyle/>
          <a:p>
            <a:fld id="{8A6337EB-F787-43CF-A4FE-CF89730A212E}" type="slidenum">
              <a:rPr lang="en-GB" smtClean="0"/>
              <a:pPr/>
              <a:t>25</a:t>
            </a:fld>
            <a:endParaRPr lang="en-GB"/>
          </a:p>
        </p:txBody>
      </p:sp>
    </p:spTree>
    <p:extLst>
      <p:ext uri="{BB962C8B-B14F-4D97-AF65-F5344CB8AC3E}">
        <p14:creationId xmlns:p14="http://schemas.microsoft.com/office/powerpoint/2010/main" val="519505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DCAF066-77DD-4ED1-A8A2-6991E4754A97}" type="datetimeFigureOut">
              <a:rPr lang="en-GB" smtClean="0"/>
              <a:pPr/>
              <a:t>04/03/2020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DCAF066-77DD-4ED1-A8A2-6991E4754A97}" type="datetimeFigureOut">
              <a:rPr lang="en-GB" smtClean="0"/>
              <a:pPr/>
              <a:t>04/03/2020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CAF066-77DD-4ED1-A8A2-6991E4754A97}" type="datetimeFigureOut">
              <a:rPr lang="en-GB" smtClean="0"/>
              <a:pPr/>
              <a:t>04/03/2020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DCAF066-77DD-4ED1-A8A2-6991E4754A97}" type="datetimeFigureOut">
              <a:rPr lang="en-GB" smtClean="0"/>
              <a:pPr/>
              <a:t>04/03/2020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DCAF066-77DD-4ED1-A8A2-6991E4754A97}" type="datetimeFigureOut">
              <a:rPr lang="en-GB" smtClean="0"/>
              <a:pPr/>
              <a:t>04/03/2020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DCAF066-77DD-4ED1-A8A2-6991E4754A97}" type="datetimeFigureOut">
              <a:rPr lang="en-GB" smtClean="0"/>
              <a:pPr/>
              <a:t>04/03/2020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CAF066-77DD-4ED1-A8A2-6991E4754A97}" type="datetimeFigureOut">
              <a:rPr lang="en-GB" smtClean="0"/>
              <a:pPr/>
              <a:t>04/03/2020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CAF066-77DD-4ED1-A8A2-6991E4754A97}" type="datetimeFigureOut">
              <a:rPr lang="en-GB" smtClean="0"/>
              <a:pPr/>
              <a:t>04/03/2020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CAF066-77DD-4ED1-A8A2-6991E4754A97}" type="datetimeFigureOut">
              <a:rPr lang="en-GB" smtClean="0"/>
              <a:pPr/>
              <a:t>04/03/2020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DCAF066-77DD-4ED1-A8A2-6991E4754A97}" type="datetimeFigureOut">
              <a:rPr lang="en-GB" smtClean="0"/>
              <a:pPr/>
              <a:t>04/03/2020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DCAF066-77DD-4ED1-A8A2-6991E4754A97}" type="datetimeFigureOut">
              <a:rPr lang="en-GB" smtClean="0"/>
              <a:pPr/>
              <a:t>04/03/2020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1"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5"/>
            <a:ext cx="5308866" cy="1515533"/>
          </a:xfrm>
        </p:spPr>
        <p:txBody>
          <a:bodyPr anchor="b">
            <a:noAutofit/>
          </a:bodyPr>
          <a:lstStyle>
            <a:lvl1pPr algn="ctr">
              <a:defRPr sz="36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9"/>
            <a:ext cx="5308866" cy="1377651"/>
          </a:xfrm>
        </p:spPr>
        <p:txBody>
          <a:bodyPr anchor="t">
            <a:normAutofit/>
          </a:bodyPr>
          <a:lstStyle>
            <a:lvl1pPr marL="0" indent="0" algn="ctr">
              <a:buNone/>
              <a:defRPr sz="150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8" y="5054602"/>
            <a:ext cx="673276" cy="279400"/>
          </a:xfrm>
        </p:spPr>
        <p:txBody>
          <a:bodyPr/>
          <a:lstStyle/>
          <a:p>
            <a:pPr>
              <a:defRPr/>
            </a:pPr>
            <a:endParaRPr lang="en-US" altLang="en-US"/>
          </a:p>
        </p:txBody>
      </p:sp>
      <p:sp>
        <p:nvSpPr>
          <p:cNvPr id="5" name="Footer Placeholder 4"/>
          <p:cNvSpPr>
            <a:spLocks noGrp="1"/>
          </p:cNvSpPr>
          <p:nvPr>
            <p:ph type="ftr" sz="quarter" idx="11"/>
          </p:nvPr>
        </p:nvSpPr>
        <p:spPr>
          <a:xfrm>
            <a:off x="1921935" y="5054602"/>
            <a:ext cx="4064860" cy="279400"/>
          </a:xfrm>
        </p:spPr>
        <p:txBody>
          <a:bodyPr/>
          <a:lstStyle/>
          <a:p>
            <a:pPr>
              <a:defRPr/>
            </a:pPr>
            <a:endParaRPr lang="en-US" altLang="en-US"/>
          </a:p>
        </p:txBody>
      </p:sp>
      <p:sp>
        <p:nvSpPr>
          <p:cNvPr id="6" name="Slide Number Placeholder 5"/>
          <p:cNvSpPr>
            <a:spLocks noGrp="1"/>
          </p:cNvSpPr>
          <p:nvPr>
            <p:ph type="sldNum" sz="quarter" idx="12"/>
          </p:nvPr>
        </p:nvSpPr>
        <p:spPr>
          <a:xfrm>
            <a:off x="6817318" y="5054602"/>
            <a:ext cx="413483" cy="279400"/>
          </a:xfrm>
        </p:spPr>
        <p:txBody>
          <a:bodyPr/>
          <a:lstStyle/>
          <a:p>
            <a:pPr>
              <a:defRPr/>
            </a:pPr>
            <a:fld id="{C260B22B-8182-4086-9B1D-F755C8053A15}" type="slidenum">
              <a:rPr lang="en-US" altLang="en-US" smtClean="0"/>
              <a:pPr>
                <a:defRPr/>
              </a:pPr>
              <a:t>‹#›</a:t>
            </a:fld>
            <a:endParaRPr lang="en-US" altLang="en-US"/>
          </a:p>
        </p:txBody>
      </p:sp>
      <p:cxnSp>
        <p:nvCxnSpPr>
          <p:cNvPr id="15" name="Straight Connector 14"/>
          <p:cNvCxnSpPr/>
          <p:nvPr/>
        </p:nvCxnSpPr>
        <p:spPr>
          <a:xfrm>
            <a:off x="2019826"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5348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E9548501-3ED1-46F7-91FE-1291670CB2B5}" type="slidenum">
              <a:rPr lang="en-US" altLang="en-US" smtClean="0"/>
              <a:pPr>
                <a:defRPr/>
              </a:pPr>
              <a:t>‹#›</a:t>
            </a:fld>
            <a:endParaRPr lang="en-US" altLang="en-US"/>
          </a:p>
        </p:txBody>
      </p:sp>
    </p:spTree>
    <p:extLst>
      <p:ext uri="{BB962C8B-B14F-4D97-AF65-F5344CB8AC3E}">
        <p14:creationId xmlns:p14="http://schemas.microsoft.com/office/powerpoint/2010/main" val="21761597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61"/>
            <a:ext cx="6595534" cy="1090015"/>
          </a:xfrm>
        </p:spPr>
        <p:txBody>
          <a:bodyPr anchor="t">
            <a:normAutofit/>
          </a:bodyPr>
          <a:lstStyle>
            <a:lvl1pPr marL="0" indent="0" algn="ctr">
              <a:buNone/>
              <a:defRPr sz="18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E744C3CC-2A33-4B3B-B58F-34D94A8DD0BD}" type="slidenum">
              <a:rPr lang="en-US" altLang="en-US" smtClean="0"/>
              <a:pPr>
                <a:defRPr/>
              </a:pPr>
              <a:t>‹#›</a:t>
            </a:fld>
            <a:endParaRPr lang="en-US" altLang="en-US"/>
          </a:p>
        </p:txBody>
      </p:sp>
      <p:cxnSp>
        <p:nvCxnSpPr>
          <p:cNvPr id="31" name="Straight Connector 30"/>
          <p:cNvCxnSpPr/>
          <p:nvPr/>
        </p:nvCxnSpPr>
        <p:spPr>
          <a:xfrm>
            <a:off x="1278467"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65526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7" y="915339"/>
            <a:ext cx="6798734" cy="130386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9A8DEA20-12F9-4340-BF44-BCC48FB0D74C}" type="slidenum">
              <a:rPr lang="en-US" altLang="en-US" smtClean="0"/>
              <a:pPr>
                <a:defRPr/>
              </a:pPr>
              <a:t>‹#›</a:t>
            </a:fld>
            <a:endParaRPr lang="en-US" altLang="en-US"/>
          </a:p>
        </p:txBody>
      </p:sp>
    </p:spTree>
    <p:extLst>
      <p:ext uri="{BB962C8B-B14F-4D97-AF65-F5344CB8AC3E}">
        <p14:creationId xmlns:p14="http://schemas.microsoft.com/office/powerpoint/2010/main" val="1187059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p>
            <a:pPr>
              <a:defRPr/>
            </a:pPr>
            <a:endParaRPr lang="en-US" altLang="en-US"/>
          </a:p>
        </p:txBody>
      </p:sp>
      <p:sp>
        <p:nvSpPr>
          <p:cNvPr id="9" name="Slide Number Placeholder 8"/>
          <p:cNvSpPr>
            <a:spLocks noGrp="1"/>
          </p:cNvSpPr>
          <p:nvPr>
            <p:ph type="sldNum" sz="quarter" idx="12"/>
          </p:nvPr>
        </p:nvSpPr>
        <p:spPr/>
        <p:txBody>
          <a:bodyPr/>
          <a:lstStyle/>
          <a:p>
            <a:pPr>
              <a:defRPr/>
            </a:pPr>
            <a:fld id="{38B35296-C5B4-4BAA-8BCB-B504F3E4B9B9}" type="slidenum">
              <a:rPr lang="en-US" altLang="en-US" smtClean="0"/>
              <a:pPr>
                <a:defRPr/>
              </a:pPr>
              <a:t>‹#›</a:t>
            </a:fld>
            <a:endParaRPr lang="en-US" altLang="en-US"/>
          </a:p>
        </p:txBody>
      </p:sp>
      <p:cxnSp>
        <p:nvCxnSpPr>
          <p:cNvPr id="41" name="Straight Connector 40"/>
          <p:cNvCxnSpPr/>
          <p:nvPr/>
        </p:nvCxnSpPr>
        <p:spPr>
          <a:xfrm>
            <a:off x="1278467"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39564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6" y="915339"/>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pPr>
              <a:defRPr/>
            </a:pPr>
            <a:endParaRPr lang="en-US" altLang="en-US"/>
          </a:p>
        </p:txBody>
      </p:sp>
      <p:sp>
        <p:nvSpPr>
          <p:cNvPr id="5" name="Slide Number Placeholder 4"/>
          <p:cNvSpPr>
            <a:spLocks noGrp="1"/>
          </p:cNvSpPr>
          <p:nvPr>
            <p:ph type="sldNum" sz="quarter" idx="12"/>
          </p:nvPr>
        </p:nvSpPr>
        <p:spPr/>
        <p:txBody>
          <a:bodyPr/>
          <a:lstStyle/>
          <a:p>
            <a:pPr>
              <a:defRPr/>
            </a:pPr>
            <a:fld id="{D5F676D1-08BE-495C-A23B-23507EB8AEC7}" type="slidenum">
              <a:rPr lang="en-US" altLang="en-US" smtClean="0"/>
              <a:pPr>
                <a:defRPr/>
              </a:pPr>
              <a:t>‹#›</a:t>
            </a:fld>
            <a:endParaRPr lang="en-US" altLang="en-US"/>
          </a:p>
        </p:txBody>
      </p:sp>
      <p:cxnSp>
        <p:nvCxnSpPr>
          <p:cNvPr id="14" name="Straight Connector 13"/>
          <p:cNvCxnSpPr/>
          <p:nvPr/>
        </p:nvCxnSpPr>
        <p:spPr>
          <a:xfrm>
            <a:off x="1278467"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27169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en-US"/>
          </a:p>
        </p:txBody>
      </p:sp>
      <p:sp>
        <p:nvSpPr>
          <p:cNvPr id="3" name="Footer Placeholder 2"/>
          <p:cNvSpPr>
            <a:spLocks noGrp="1"/>
          </p:cNvSpPr>
          <p:nvPr>
            <p:ph type="ftr" sz="quarter" idx="11"/>
          </p:nvPr>
        </p:nvSpPr>
        <p:spPr/>
        <p:txBody>
          <a:bodyPr/>
          <a:lstStyle/>
          <a:p>
            <a:pPr>
              <a:defRPr/>
            </a:pPr>
            <a:endParaRPr lang="en-US" altLang="en-US"/>
          </a:p>
        </p:txBody>
      </p:sp>
      <p:sp>
        <p:nvSpPr>
          <p:cNvPr id="4" name="Slide Number Placeholder 3"/>
          <p:cNvSpPr>
            <a:spLocks noGrp="1"/>
          </p:cNvSpPr>
          <p:nvPr>
            <p:ph type="sldNum" sz="quarter" idx="12"/>
          </p:nvPr>
        </p:nvSpPr>
        <p:spPr/>
        <p:txBody>
          <a:bodyPr/>
          <a:lstStyle/>
          <a:p>
            <a:pPr>
              <a:defRPr/>
            </a:pPr>
            <a:fld id="{042D25ED-5648-4308-978A-885C61DE85EE}" type="slidenum">
              <a:rPr lang="en-US" altLang="en-US" smtClean="0"/>
              <a:pPr>
                <a:defRPr/>
              </a:pPr>
              <a:t>‹#›</a:t>
            </a:fld>
            <a:endParaRPr lang="en-US" altLang="en-US"/>
          </a:p>
        </p:txBody>
      </p:sp>
    </p:spTree>
    <p:extLst>
      <p:ext uri="{BB962C8B-B14F-4D97-AF65-F5344CB8AC3E}">
        <p14:creationId xmlns:p14="http://schemas.microsoft.com/office/powerpoint/2010/main" val="5080431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4120063" y="982134"/>
            <a:ext cx="3855539"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1F20FF56-97BB-4F9F-AB72-E4CE9F92B4D5}" type="slidenum">
              <a:rPr lang="en-US" altLang="en-US" smtClean="0"/>
              <a:pPr>
                <a:defRPr/>
              </a:pPr>
              <a:t>‹#›</a:t>
            </a:fld>
            <a:endParaRPr lang="en-US" alt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62955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1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70"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76866" y="3255432"/>
            <a:ext cx="3632201" cy="1828800"/>
          </a:xfrm>
        </p:spPr>
        <p:txBody>
          <a:bodyPr anchor="t">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BF55CBAA-D3AF-4E5E-ADA9-FD18032293C5}" type="slidenum">
              <a:rPr lang="en-US" altLang="en-US" smtClean="0"/>
              <a:pPr>
                <a:defRPr/>
              </a:pPr>
              <a:t>‹#›</a:t>
            </a:fld>
            <a:endParaRPr lang="en-US" altLang="en-US"/>
          </a:p>
        </p:txBody>
      </p:sp>
    </p:spTree>
    <p:extLst>
      <p:ext uri="{BB962C8B-B14F-4D97-AF65-F5344CB8AC3E}">
        <p14:creationId xmlns:p14="http://schemas.microsoft.com/office/powerpoint/2010/main" val="8239951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7" y="4815415"/>
            <a:ext cx="6798734" cy="566738"/>
          </a:xfrm>
        </p:spPr>
        <p:txBody>
          <a:bodyPr anchor="b">
            <a:normAutofit/>
          </a:bodyPr>
          <a:lstStyle>
            <a:lvl1pPr algn="ctr">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1" y="1032935"/>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76867" y="5382153"/>
            <a:ext cx="6798734" cy="493712"/>
          </a:xfrm>
        </p:spPr>
        <p:txBody>
          <a:bodyPr anchor="t">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83A308EC-011C-4AA9-B5CD-88B3FE665E72}" type="slidenum">
              <a:rPr lang="en-US" altLang="en-US" smtClean="0"/>
              <a:pPr>
                <a:defRPr/>
              </a:pPr>
              <a:t>‹#›</a:t>
            </a:fld>
            <a:endParaRPr lang="en-US" altLang="en-US"/>
          </a:p>
        </p:txBody>
      </p:sp>
    </p:spTree>
    <p:extLst>
      <p:ext uri="{BB962C8B-B14F-4D97-AF65-F5344CB8AC3E}">
        <p14:creationId xmlns:p14="http://schemas.microsoft.com/office/powerpoint/2010/main" val="17707911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7" y="906873"/>
            <a:ext cx="6798734" cy="3097860"/>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76866" y="4275666"/>
            <a:ext cx="6798736" cy="1600202"/>
          </a:xfrm>
        </p:spPr>
        <p:txBody>
          <a:bodyPr anchor="ctr">
            <a:normAutofit/>
          </a:bodyPr>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83A308EC-011C-4AA9-B5CD-88B3FE665E72}" type="slidenum">
              <a:rPr lang="en-US" altLang="en-US" smtClean="0"/>
              <a:pPr>
                <a:defRPr/>
              </a:pPr>
              <a:t>‹#›</a:t>
            </a:fld>
            <a:endParaRPr lang="en-US" altLang="en-US"/>
          </a:p>
        </p:txBody>
      </p:sp>
      <p:cxnSp>
        <p:nvCxnSpPr>
          <p:cNvPr id="15" name="Straight Connector 14"/>
          <p:cNvCxnSpPr/>
          <p:nvPr/>
        </p:nvCxnSpPr>
        <p:spPr>
          <a:xfrm>
            <a:off x="1278466"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57195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4" y="982132"/>
            <a:ext cx="6400250" cy="2370668"/>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800"/>
            <a:ext cx="5892798" cy="651933"/>
          </a:xfrm>
        </p:spPr>
        <p:txBody>
          <a:bodyPr anchor="ctr">
            <a:normAutofit/>
          </a:bodyPr>
          <a:lstStyle>
            <a:lvl1pPr marL="0" indent="0" algn="r">
              <a:buFontTx/>
              <a:buNone/>
              <a:defRPr sz="1350"/>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Edit Master text styles</a:t>
            </a:r>
          </a:p>
        </p:txBody>
      </p:sp>
      <p:sp>
        <p:nvSpPr>
          <p:cNvPr id="3" name="Text Placeholder 2"/>
          <p:cNvSpPr>
            <a:spLocks noGrp="1"/>
          </p:cNvSpPr>
          <p:nvPr>
            <p:ph type="body" idx="1"/>
          </p:nvPr>
        </p:nvSpPr>
        <p:spPr>
          <a:xfrm>
            <a:off x="1176863" y="4343402"/>
            <a:ext cx="6798738" cy="1532467"/>
          </a:xfrm>
        </p:spPr>
        <p:txBody>
          <a:bodyPr anchor="ctr">
            <a:normAutofit/>
          </a:bodyPr>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83A308EC-011C-4AA9-B5CD-88B3FE665E72}" type="slidenum">
              <a:rPr lang="en-US" altLang="en-US" smtClean="0"/>
              <a:pPr>
                <a:defRPr/>
              </a:pPr>
              <a:t>‹#›</a:t>
            </a:fld>
            <a:endParaRPr lang="en-US" altLang="en-US"/>
          </a:p>
        </p:txBody>
      </p:sp>
      <p:sp>
        <p:nvSpPr>
          <p:cNvPr id="14" name="TextBox 13"/>
          <p:cNvSpPr txBox="1"/>
          <p:nvPr/>
        </p:nvSpPr>
        <p:spPr>
          <a:xfrm>
            <a:off x="849970" y="905362"/>
            <a:ext cx="457319" cy="584776"/>
          </a:xfrm>
          <a:prstGeom prst="rect">
            <a:avLst/>
          </a:prstGeom>
        </p:spPr>
        <p:txBody>
          <a:bodyPr vert="horz" lIns="68580" tIns="34290" rIns="68580" bIns="34290" rtlCol="0" anchor="ctr">
            <a:noAutofit/>
          </a:bodyPr>
          <a:lstStyle/>
          <a:p>
            <a:pPr lvl="0"/>
            <a:r>
              <a:rPr lang="en-US" sz="5400" dirty="0">
                <a:solidFill>
                  <a:schemeClr val="tx1"/>
                </a:solidFill>
                <a:effectLst/>
              </a:rPr>
              <a:t>“</a:t>
            </a:r>
          </a:p>
        </p:txBody>
      </p:sp>
      <p:sp>
        <p:nvSpPr>
          <p:cNvPr id="15" name="TextBox 14"/>
          <p:cNvSpPr txBox="1"/>
          <p:nvPr/>
        </p:nvSpPr>
        <p:spPr>
          <a:xfrm>
            <a:off x="7633504" y="2827870"/>
            <a:ext cx="457319" cy="584776"/>
          </a:xfrm>
          <a:prstGeom prst="rect">
            <a:avLst/>
          </a:prstGeom>
        </p:spPr>
        <p:txBody>
          <a:bodyPr vert="horz" lIns="68580" tIns="34290" rIns="68580" bIns="34290" rtlCol="0" anchor="ctr">
            <a:noAutofit/>
          </a:bodyPr>
          <a:lstStyle/>
          <a:p>
            <a:pPr lvl="0" algn="r"/>
            <a:r>
              <a:rPr lang="en-US" sz="5400" dirty="0">
                <a:solidFill>
                  <a:schemeClr val="tx1"/>
                </a:solidFill>
                <a:effectLst/>
              </a:rPr>
              <a:t>”</a:t>
            </a:r>
          </a:p>
        </p:txBody>
      </p:sp>
      <p:cxnSp>
        <p:nvCxnSpPr>
          <p:cNvPr id="19" name="Straight Connector 18"/>
          <p:cNvCxnSpPr/>
          <p:nvPr/>
        </p:nvCxnSpPr>
        <p:spPr>
          <a:xfrm>
            <a:off x="1278467"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02618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70" y="3308581"/>
            <a:ext cx="6798728" cy="1468800"/>
          </a:xfrm>
        </p:spPr>
        <p:txBody>
          <a:bodyPr anchor="b">
            <a:normAutofit/>
          </a:bodyPr>
          <a:lstStyle>
            <a:lvl1pPr algn="l">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76869" y="4777381"/>
            <a:ext cx="6798730" cy="860400"/>
          </a:xfrm>
        </p:spPr>
        <p:txBody>
          <a:bodyPr anchor="t">
            <a:normAutofit/>
          </a:bodyPr>
          <a:lstStyle>
            <a:lvl1pPr marL="0" indent="0" algn="l">
              <a:buNone/>
              <a:defRPr sz="135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83A308EC-011C-4AA9-B5CD-88B3FE665E72}" type="slidenum">
              <a:rPr lang="en-US" altLang="en-US" smtClean="0"/>
              <a:pPr>
                <a:defRPr/>
              </a:pPr>
              <a:t>‹#›</a:t>
            </a:fld>
            <a:endParaRPr lang="en-US" altLang="en-US"/>
          </a:p>
        </p:txBody>
      </p:sp>
    </p:spTree>
    <p:extLst>
      <p:ext uri="{BB962C8B-B14F-4D97-AF65-F5344CB8AC3E}">
        <p14:creationId xmlns:p14="http://schemas.microsoft.com/office/powerpoint/2010/main" val="24775913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7" y="982132"/>
            <a:ext cx="6325168" cy="2243668"/>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8" name="Text Placeholder 2"/>
          <p:cNvSpPr>
            <a:spLocks noGrp="1"/>
          </p:cNvSpPr>
          <p:nvPr>
            <p:ph type="body" idx="13"/>
          </p:nvPr>
        </p:nvSpPr>
        <p:spPr>
          <a:xfrm>
            <a:off x="1176869" y="3639312"/>
            <a:ext cx="6798730" cy="886968"/>
          </a:xfrm>
        </p:spPr>
        <p:txBody>
          <a:bodyPr anchor="b">
            <a:normAutofit/>
          </a:bodyPr>
          <a:lstStyle>
            <a:lvl1pPr marL="0" indent="0" algn="l">
              <a:spcBef>
                <a:spcPts val="0"/>
              </a:spcBef>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6" y="4529667"/>
            <a:ext cx="6798736" cy="1346200"/>
          </a:xfrm>
        </p:spPr>
        <p:txBody>
          <a:bodyPr anchor="t">
            <a:normAutofit/>
          </a:bodyPr>
          <a:lstStyle>
            <a:lvl1pPr marL="0" indent="0" algn="l">
              <a:buNone/>
              <a:defRPr sz="1200">
                <a:solidFill>
                  <a:schemeClr val="tx1"/>
                </a:solidFill>
              </a:defRPr>
            </a:lvl1pPr>
            <a:lvl2pPr marL="342900" indent="0">
              <a:buNone/>
              <a:defRPr sz="120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83A308EC-011C-4AA9-B5CD-88B3FE665E72}" type="slidenum">
              <a:rPr lang="en-US" altLang="en-US" smtClean="0"/>
              <a:pPr>
                <a:defRPr/>
              </a:pPr>
              <a:t>‹#›</a:t>
            </a:fld>
            <a:endParaRPr lang="en-US" altLang="en-US"/>
          </a:p>
        </p:txBody>
      </p:sp>
      <p:sp>
        <p:nvSpPr>
          <p:cNvPr id="12" name="TextBox 11"/>
          <p:cNvSpPr txBox="1"/>
          <p:nvPr/>
        </p:nvSpPr>
        <p:spPr>
          <a:xfrm>
            <a:off x="878061" y="896895"/>
            <a:ext cx="457319" cy="584776"/>
          </a:xfrm>
          <a:prstGeom prst="rect">
            <a:avLst/>
          </a:prstGeom>
        </p:spPr>
        <p:txBody>
          <a:bodyPr vert="horz" lIns="68580" tIns="34290" rIns="68580" bIns="34290" rtlCol="0" anchor="ctr">
            <a:noAutofit/>
          </a:bodyPr>
          <a:lstStyle/>
          <a:p>
            <a:pPr lvl="0"/>
            <a:r>
              <a:rPr lang="en-US" sz="6000" dirty="0">
                <a:solidFill>
                  <a:schemeClr val="tx1"/>
                </a:solidFill>
                <a:effectLst/>
              </a:rPr>
              <a:t>“</a:t>
            </a:r>
          </a:p>
        </p:txBody>
      </p:sp>
      <p:sp>
        <p:nvSpPr>
          <p:cNvPr id="13" name="TextBox 12"/>
          <p:cNvSpPr txBox="1"/>
          <p:nvPr/>
        </p:nvSpPr>
        <p:spPr>
          <a:xfrm>
            <a:off x="7649797" y="2607728"/>
            <a:ext cx="457319" cy="584776"/>
          </a:xfrm>
          <a:prstGeom prst="rect">
            <a:avLst/>
          </a:prstGeom>
        </p:spPr>
        <p:txBody>
          <a:bodyPr vert="horz" lIns="68580" tIns="34290" rIns="68580" bIns="34290" rtlCol="0" anchor="ctr">
            <a:noAutofit/>
          </a:bodyPr>
          <a:lstStyle/>
          <a:p>
            <a:pPr lvl="0" algn="r"/>
            <a:r>
              <a:rPr lang="en-US" sz="6000" dirty="0">
                <a:solidFill>
                  <a:schemeClr val="tx1"/>
                </a:solidFill>
                <a:effectLst/>
              </a:rPr>
              <a:t>”</a:t>
            </a:r>
          </a:p>
        </p:txBody>
      </p:sp>
      <p:cxnSp>
        <p:nvCxnSpPr>
          <p:cNvPr id="26" name="Straight Connector 25"/>
          <p:cNvCxnSpPr/>
          <p:nvPr/>
        </p:nvCxnSpPr>
        <p:spPr>
          <a:xfrm>
            <a:off x="1278467"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84069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3"/>
            <a:ext cx="6798734" cy="2294467"/>
          </a:xfrm>
        </p:spPr>
        <p:txBody>
          <a:bodyPr vert="horz" lIns="91440" tIns="45720" rIns="91440" bIns="45720" rtlCol="0" anchor="ctr">
            <a:normAutofit/>
          </a:bodyPr>
          <a:lstStyle>
            <a:lvl1pPr>
              <a:defRPr lang="en-US" sz="2400"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176869" y="3566160"/>
            <a:ext cx="6798730" cy="905256"/>
          </a:xfrm>
        </p:spPr>
        <p:txBody>
          <a:bodyPr anchor="b">
            <a:normAutofit/>
          </a:bodyPr>
          <a:lstStyle>
            <a:lvl1pPr marL="0" indent="0" algn="l">
              <a:spcBef>
                <a:spcPts val="0"/>
              </a:spcBef>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7" y="4470402"/>
            <a:ext cx="6798734" cy="1405467"/>
          </a:xfrm>
        </p:spPr>
        <p:txBody>
          <a:bodyPr anchor="t">
            <a:normAutofit/>
          </a:bodyPr>
          <a:lstStyle>
            <a:lvl1pPr marL="0" indent="0" algn="l">
              <a:buNone/>
              <a:defRPr sz="1200">
                <a:solidFill>
                  <a:schemeClr val="tx1"/>
                </a:solidFill>
              </a:defRPr>
            </a:lvl1pPr>
            <a:lvl2pPr marL="342900" indent="0">
              <a:buNone/>
              <a:defRPr sz="120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83A308EC-011C-4AA9-B5CD-88B3FE665E72}" type="slidenum">
              <a:rPr lang="en-US" altLang="en-US" smtClean="0"/>
              <a:pPr>
                <a:defRPr/>
              </a:pPr>
              <a:t>‹#›</a:t>
            </a:fld>
            <a:endParaRPr lang="en-US" altLang="en-US"/>
          </a:p>
        </p:txBody>
      </p:sp>
      <p:cxnSp>
        <p:nvCxnSpPr>
          <p:cNvPr id="15" name="Straight Connector 14"/>
          <p:cNvCxnSpPr/>
          <p:nvPr/>
        </p:nvCxnSpPr>
        <p:spPr>
          <a:xfrm>
            <a:off x="1278470"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25389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6" y="2490137"/>
            <a:ext cx="6798736" cy="338573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BF09A7F1-79C8-47FA-AAAF-E1331194458A}" type="slidenum">
              <a:rPr lang="en-US" altLang="en-US" smtClean="0"/>
              <a:pPr>
                <a:defRPr/>
              </a:pPr>
              <a:t>‹#›</a:t>
            </a:fld>
            <a:endParaRPr lang="en-US" altLang="en-US"/>
          </a:p>
        </p:txBody>
      </p:sp>
      <p:cxnSp>
        <p:nvCxnSpPr>
          <p:cNvPr id="14" name="Straight Connector 13"/>
          <p:cNvCxnSpPr/>
          <p:nvPr/>
        </p:nvCxnSpPr>
        <p:spPr>
          <a:xfrm>
            <a:off x="1278467"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63217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5"/>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8" y="906875"/>
            <a:ext cx="4915509" cy="496899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A98C8015-752C-41BA-B18C-D38BEA3A45F7}" type="slidenum">
              <a:rPr lang="en-US" altLang="en-US" smtClean="0"/>
              <a:pPr>
                <a:defRPr/>
              </a:pPr>
              <a:t>‹#›</a:t>
            </a:fld>
            <a:endParaRPr lang="en-US" altLang="en-US"/>
          </a:p>
        </p:txBody>
      </p:sp>
      <p:cxnSp>
        <p:nvCxnSpPr>
          <p:cNvPr id="14" name="Straight Connector 13"/>
          <p:cNvCxnSpPr/>
          <p:nvPr/>
        </p:nvCxnSpPr>
        <p:spPr>
          <a:xfrm>
            <a:off x="6245512" y="906875"/>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3371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3.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CAF066-77DD-4ED1-A8A2-6991E4754A97}" type="datetimeFigureOut">
              <a:rPr lang="en-GB" smtClean="0"/>
              <a:pPr/>
              <a:t>04/03/2020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D56340-1DDA-4C06-AEAA-AC02AC19C4EA}"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7" y="915339"/>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6" y="2490137"/>
            <a:ext cx="6798736" cy="3444997"/>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1" y="5960533"/>
            <a:ext cx="1148283" cy="279400"/>
          </a:xfrm>
          <a:prstGeom prst="rect">
            <a:avLst/>
          </a:prstGeom>
        </p:spPr>
        <p:txBody>
          <a:bodyPr vert="horz" lIns="91440" tIns="45720" rIns="91440" bIns="45720" rtlCol="0" anchor="ctr"/>
          <a:lstStyle>
            <a:lvl1pPr algn="r">
              <a:defRPr sz="750" b="0" i="0">
                <a:solidFill>
                  <a:schemeClr val="tx1"/>
                </a:solidFill>
                <a:effectLst/>
                <a:latin typeface="+mn-lt"/>
              </a:defRPr>
            </a:lvl1pPr>
          </a:lstStyle>
          <a:p>
            <a:pPr>
              <a:defRPr/>
            </a:pPr>
            <a:endParaRPr lang="en-US" altLang="en-US"/>
          </a:p>
        </p:txBody>
      </p:sp>
      <p:sp>
        <p:nvSpPr>
          <p:cNvPr id="5" name="Footer Placeholder 4"/>
          <p:cNvSpPr>
            <a:spLocks noGrp="1"/>
          </p:cNvSpPr>
          <p:nvPr>
            <p:ph type="ftr" sz="quarter" idx="3"/>
          </p:nvPr>
        </p:nvSpPr>
        <p:spPr>
          <a:xfrm>
            <a:off x="1176866" y="5960533"/>
            <a:ext cx="5104667" cy="279400"/>
          </a:xfrm>
          <a:prstGeom prst="rect">
            <a:avLst/>
          </a:prstGeom>
        </p:spPr>
        <p:txBody>
          <a:bodyPr vert="horz" lIns="91440" tIns="45720" rIns="91440" bIns="45720" rtlCol="0" anchor="ctr"/>
          <a:lstStyle>
            <a:lvl1pPr algn="l">
              <a:defRPr sz="750" b="0" i="0">
                <a:solidFill>
                  <a:schemeClr val="tx1"/>
                </a:solidFill>
                <a:effectLst/>
                <a:latin typeface="+mn-lt"/>
              </a:defRPr>
            </a:lvl1pPr>
          </a:lstStyle>
          <a:p>
            <a:pPr>
              <a:defRPr/>
            </a:pPr>
            <a:endParaRPr lang="en-US" altLang="en-US"/>
          </a:p>
        </p:txBody>
      </p:sp>
      <p:sp>
        <p:nvSpPr>
          <p:cNvPr id="6" name="Slide Number Placeholder 5"/>
          <p:cNvSpPr>
            <a:spLocks noGrp="1"/>
          </p:cNvSpPr>
          <p:nvPr>
            <p:ph type="sldNum" sz="quarter" idx="4"/>
          </p:nvPr>
        </p:nvSpPr>
        <p:spPr>
          <a:xfrm>
            <a:off x="7580092" y="5960533"/>
            <a:ext cx="395510" cy="279400"/>
          </a:xfrm>
          <a:prstGeom prst="rect">
            <a:avLst/>
          </a:prstGeom>
        </p:spPr>
        <p:txBody>
          <a:bodyPr vert="horz" lIns="91440" tIns="45720" rIns="91440" bIns="45720" rtlCol="0" anchor="ctr"/>
          <a:lstStyle>
            <a:lvl1pPr algn="r">
              <a:defRPr sz="750" b="0" i="0">
                <a:solidFill>
                  <a:schemeClr val="tx1"/>
                </a:solidFill>
                <a:effectLst/>
                <a:latin typeface="+mn-lt"/>
              </a:defRPr>
            </a:lvl1pPr>
          </a:lstStyle>
          <a:p>
            <a:pPr>
              <a:defRPr/>
            </a:pPr>
            <a:fld id="{83A308EC-011C-4AA9-B5CD-88B3FE665E72}" type="slidenum">
              <a:rPr lang="en-US" altLang="en-US" smtClean="0"/>
              <a:pPr>
                <a:defRPr/>
              </a:pPr>
              <a:t>‹#›</a:t>
            </a:fld>
            <a:endParaRPr lang="en-US" altLang="en-US"/>
          </a:p>
        </p:txBody>
      </p:sp>
    </p:spTree>
    <p:extLst>
      <p:ext uri="{BB962C8B-B14F-4D97-AF65-F5344CB8AC3E}">
        <p14:creationId xmlns:p14="http://schemas.microsoft.com/office/powerpoint/2010/main" val="1149540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342900" rtl="0" eaLnBrk="1" latinLnBrk="0" hangingPunct="1">
        <a:spcBef>
          <a:spcPct val="0"/>
        </a:spcBef>
        <a:buNone/>
        <a:defRPr sz="3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1pPr>
      <a:lvl2pPr marL="557213" indent="-214313" algn="l" defTabSz="342900" rtl="0" eaLnBrk="1" latinLnBrk="0" hangingPunct="1">
        <a:spcBef>
          <a:spcPct val="20000"/>
        </a:spcBef>
        <a:spcAft>
          <a:spcPts val="450"/>
        </a:spcAft>
        <a:buClr>
          <a:schemeClr val="accent1"/>
        </a:buClr>
        <a:buSzPct val="115000"/>
        <a:buFont typeface="Arial"/>
        <a:buChar char="•"/>
        <a:defRPr sz="1500" kern="1200" cap="none">
          <a:solidFill>
            <a:schemeClr val="tx1">
              <a:lumMod val="85000"/>
              <a:lumOff val="15000"/>
            </a:schemeClr>
          </a:solidFill>
          <a:effectLst/>
          <a:latin typeface="+mn-lt"/>
          <a:ea typeface="+mn-ea"/>
          <a:cs typeface="+mn-cs"/>
        </a:defRPr>
      </a:lvl2pPr>
      <a:lvl3pPr marL="900113" indent="-214313" algn="l" defTabSz="342900" rtl="0" eaLnBrk="1" latinLnBrk="0" hangingPunct="1">
        <a:spcBef>
          <a:spcPct val="20000"/>
        </a:spcBef>
        <a:spcAft>
          <a:spcPts val="450"/>
        </a:spcAft>
        <a:buClr>
          <a:schemeClr val="accent1"/>
        </a:buClr>
        <a:buSzPct val="115000"/>
        <a:buFont typeface="Arial"/>
        <a:buChar char="•"/>
        <a:defRPr sz="1350" kern="1200" cap="none">
          <a:solidFill>
            <a:schemeClr val="tx1">
              <a:lumMod val="85000"/>
              <a:lumOff val="15000"/>
            </a:schemeClr>
          </a:solidFill>
          <a:effectLst/>
          <a:latin typeface="+mn-lt"/>
          <a:ea typeface="+mn-ea"/>
          <a:cs typeface="+mn-cs"/>
        </a:defRPr>
      </a:lvl3pPr>
      <a:lvl4pPr marL="1157288" indent="-128588" algn="l" defTabSz="342900" rtl="0" eaLnBrk="1" latinLnBrk="0" hangingPunct="1">
        <a:spcBef>
          <a:spcPct val="20000"/>
        </a:spcBef>
        <a:spcAft>
          <a:spcPts val="450"/>
        </a:spcAft>
        <a:buClr>
          <a:schemeClr val="accent1"/>
        </a:buClr>
        <a:buSzPct val="115000"/>
        <a:buFont typeface="Arial"/>
        <a:buChar char="•"/>
        <a:defRPr sz="1200" kern="1200" cap="none">
          <a:solidFill>
            <a:schemeClr val="tx1">
              <a:lumMod val="85000"/>
              <a:lumOff val="15000"/>
            </a:schemeClr>
          </a:solidFill>
          <a:effectLst/>
          <a:latin typeface="+mn-lt"/>
          <a:ea typeface="+mn-ea"/>
          <a:cs typeface="+mn-cs"/>
        </a:defRPr>
      </a:lvl4pPr>
      <a:lvl5pPr marL="1500188" indent="-128588"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5pPr>
      <a:lvl6pPr marL="18859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6pPr>
      <a:lvl7pPr marL="22288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7pPr>
      <a:lvl8pPr marL="25717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8pPr>
      <a:lvl9pPr marL="29146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8.tiff"/></Relationships>
</file>

<file path=ppt/slides/_rels/slide2.xml.rels><?xml version="1.0" encoding="UTF-8" standalone="yes"?>
<Relationships xmlns="http://schemas.openxmlformats.org/package/2006/relationships"><Relationship Id="rId3" Type="http://schemas.openxmlformats.org/officeDocument/2006/relationships/hyperlink" Target="https://rshp.scot/"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tiff"/><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hyperlink" Target="https://rshp.scot/"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tiff"/><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tiff"/><Relationship Id="rId5" Type="http://schemas.openxmlformats.org/officeDocument/2006/relationships/image" Target="../media/image11.tiff"/><Relationship Id="rId4" Type="http://schemas.openxmlformats.org/officeDocument/2006/relationships/hyperlink" Target="https://vimeo.com/361263347"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tiff"/><Relationship Id="rId5" Type="http://schemas.openxmlformats.org/officeDocument/2006/relationships/image" Target="../media/image12.tiff"/><Relationship Id="rId4" Type="http://schemas.openxmlformats.org/officeDocument/2006/relationships/hyperlink" Target="https://vimeo.com/361994410"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tif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11.xml.rels><?xml version="1.0" encoding="UTF-8" standalone="yes"?>
<Relationships xmlns="http://schemas.openxmlformats.org/package/2006/relationships"><Relationship Id="rId3" Type="http://schemas.openxmlformats.org/officeDocument/2006/relationships/hyperlink" Target="https://rshp.scot/early-leve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8.tiff"/><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13.xml.rels><?xml version="1.0" encoding="UTF-8" standalone="yes"?>
<Relationships xmlns="http://schemas.openxmlformats.org/package/2006/relationships"><Relationship Id="rId3" Type="http://schemas.openxmlformats.org/officeDocument/2006/relationships/hyperlink" Target="https://rshp.scot/first-leve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8.tiff"/><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15.xml.rels><?xml version="1.0" encoding="UTF-8" standalone="yes"?>
<Relationships xmlns="http://schemas.openxmlformats.org/package/2006/relationships"><Relationship Id="rId3" Type="http://schemas.openxmlformats.org/officeDocument/2006/relationships/hyperlink" Target="https://rshp.scot/second-level/"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8.tiff"/><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rshp.scot/third-fourth-level/"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8.tiff"/><Relationship Id="rId5" Type="http://schemas.openxmlformats.org/officeDocument/2006/relationships/image" Target="../media/image13.tiff"/><Relationship Id="rId4" Type="http://schemas.openxmlformats.org/officeDocument/2006/relationships/hyperlink" Target="https://vimeo.com/361997291"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8.tiff"/><Relationship Id="rId4" Type="http://schemas.openxmlformats.org/officeDocument/2006/relationships/hyperlink" Target="https://rshp.scot/"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23.xml.rels><?xml version="1.0" encoding="UTF-8" standalone="yes"?>
<Relationships xmlns="http://schemas.openxmlformats.org/package/2006/relationships"><Relationship Id="rId3" Type="http://schemas.openxmlformats.org/officeDocument/2006/relationships/hyperlink" Target="https://vimeo.com/361996285"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8.tiff"/><Relationship Id="rId4" Type="http://schemas.openxmlformats.org/officeDocument/2006/relationships/image" Target="../media/image14.tiff"/></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8.tiff"/><Relationship Id="rId4" Type="http://schemas.openxmlformats.org/officeDocument/2006/relationships/hyperlink" Target="https://rshp.scot/faq/"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vimeo.com/showcase/6310425"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26.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FF34BC-AFC6-DD4A-9631-ED2C982A38C4}"/>
              </a:ext>
            </a:extLst>
          </p:cNvPr>
          <p:cNvSpPr/>
          <p:nvPr/>
        </p:nvSpPr>
        <p:spPr>
          <a:xfrm>
            <a:off x="374821" y="1237788"/>
            <a:ext cx="8317843" cy="5215548"/>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prstClr val="white"/>
              </a:solidFill>
              <a:latin typeface="Garamond" panose="02020404030301010803"/>
            </a:endParaRPr>
          </a:p>
        </p:txBody>
      </p:sp>
      <p:sp>
        <p:nvSpPr>
          <p:cNvPr id="5" name="Rectangle 4">
            <a:extLst>
              <a:ext uri="{FF2B5EF4-FFF2-40B4-BE49-F238E27FC236}">
                <a16:creationId xmlns:a16="http://schemas.microsoft.com/office/drawing/2014/main" id="{1ADF5175-3F5D-449E-8D54-D97775B2EB77}"/>
              </a:ext>
            </a:extLst>
          </p:cNvPr>
          <p:cNvSpPr/>
          <p:nvPr/>
        </p:nvSpPr>
        <p:spPr>
          <a:xfrm>
            <a:off x="1084616" y="2628900"/>
            <a:ext cx="6964407" cy="731452"/>
          </a:xfrm>
          <a:prstGeom prst="rect">
            <a:avLst/>
          </a:prstGeom>
          <a:noFill/>
        </p:spPr>
        <p:txBody>
          <a:bodyPr wrap="none" lIns="38576" tIns="19289" rIns="38576" bIns="19289">
            <a:spAutoFit/>
          </a:bodyPr>
          <a:lstStyle/>
          <a:p>
            <a:pPr algn="ctr" defTabSz="342900">
              <a:defRPr/>
            </a:pPr>
            <a:r>
              <a:rPr lang="en-US" sz="4500" b="1" dirty="0">
                <a:ln w="10160">
                  <a:solidFill>
                    <a:prstClr val="black"/>
                  </a:solidFill>
                  <a:prstDash val="solid"/>
                </a:ln>
                <a:solidFill>
                  <a:srgbClr val="D97828">
                    <a:lumMod val="75000"/>
                  </a:srgbClr>
                </a:solidFill>
                <a:latin typeface="Century Gothic" panose="020B0502020202020204" pitchFamily="34" charset="0"/>
                <a:ea typeface="MS PGothic" panose="020B0600070205080204" pitchFamily="34" charset="-128"/>
              </a:rPr>
              <a:t>Roseburn Primary School</a:t>
            </a:r>
          </a:p>
        </p:txBody>
      </p:sp>
      <p:sp>
        <p:nvSpPr>
          <p:cNvPr id="7" name="Rectangle 6">
            <a:extLst>
              <a:ext uri="{FF2B5EF4-FFF2-40B4-BE49-F238E27FC236}">
                <a16:creationId xmlns:a16="http://schemas.microsoft.com/office/drawing/2014/main" id="{9A438829-2491-4288-B0F2-BF03E1DA9EE7}"/>
              </a:ext>
            </a:extLst>
          </p:cNvPr>
          <p:cNvSpPr/>
          <p:nvPr/>
        </p:nvSpPr>
        <p:spPr>
          <a:xfrm>
            <a:off x="1582320" y="3360351"/>
            <a:ext cx="5772149" cy="1885614"/>
          </a:xfrm>
          <a:prstGeom prst="rect">
            <a:avLst/>
          </a:prstGeom>
          <a:noFill/>
        </p:spPr>
        <p:txBody>
          <a:bodyPr lIns="38576" tIns="19289" rIns="38576" bIns="19289">
            <a:spAutoFit/>
          </a:bodyPr>
          <a:lstStyle/>
          <a:p>
            <a:pPr algn="ctr" defTabSz="342900">
              <a:defRPr/>
            </a:pPr>
            <a:r>
              <a:rPr lang="en-US" sz="3300" dirty="0">
                <a:ln w="10160">
                  <a:solidFill>
                    <a:prstClr val="black"/>
                  </a:solidFill>
                  <a:prstDash val="solid"/>
                </a:ln>
                <a:solidFill>
                  <a:srgbClr val="D97828">
                    <a:lumMod val="75000"/>
                  </a:srgbClr>
                </a:solidFill>
                <a:effectLst>
                  <a:outerShdw blurRad="38100" dist="22860" dir="5400000" algn="tl" rotWithShape="0">
                    <a:srgbClr val="000000">
                      <a:alpha val="30000"/>
                    </a:srgbClr>
                  </a:outerShdw>
                </a:effectLst>
                <a:latin typeface="Century Gothic" panose="020B0502020202020204" pitchFamily="34" charset="0"/>
                <a:ea typeface="MS PGothic" panose="020B0600070205080204" pitchFamily="34" charset="-128"/>
              </a:rPr>
              <a:t>Relationships, Sexual Health &amp; Parenthood</a:t>
            </a:r>
          </a:p>
          <a:p>
            <a:pPr algn="ctr" defTabSz="342900">
              <a:defRPr/>
            </a:pPr>
            <a:r>
              <a:rPr lang="en-US" sz="2700" dirty="0">
                <a:ln w="10160">
                  <a:solidFill>
                    <a:prstClr val="black"/>
                  </a:solidFill>
                  <a:prstDash val="solid"/>
                </a:ln>
                <a:solidFill>
                  <a:srgbClr val="D97828">
                    <a:lumMod val="75000"/>
                  </a:srgbClr>
                </a:solidFill>
                <a:effectLst>
                  <a:outerShdw blurRad="38100" dist="22860" dir="5400000" algn="tl" rotWithShape="0">
                    <a:srgbClr val="000000">
                      <a:alpha val="30000"/>
                    </a:srgbClr>
                  </a:outerShdw>
                </a:effectLst>
                <a:latin typeface="Century Gothic" panose="020B0502020202020204" pitchFamily="34" charset="0"/>
                <a:ea typeface="MS PGothic" panose="020B0600070205080204" pitchFamily="34" charset="-128"/>
              </a:rPr>
              <a:t>Family Learning Event</a:t>
            </a:r>
          </a:p>
          <a:p>
            <a:pPr algn="ctr" defTabSz="342900">
              <a:defRPr/>
            </a:pPr>
            <a:r>
              <a:rPr lang="en-US" sz="2700" dirty="0">
                <a:ln w="10160">
                  <a:solidFill>
                    <a:prstClr val="black"/>
                  </a:solidFill>
                  <a:prstDash val="solid"/>
                </a:ln>
                <a:solidFill>
                  <a:srgbClr val="D97828">
                    <a:lumMod val="75000"/>
                  </a:srgbClr>
                </a:solidFill>
                <a:effectLst>
                  <a:outerShdw blurRad="38100" dist="22860" dir="5400000" algn="tl" rotWithShape="0">
                    <a:srgbClr val="000000">
                      <a:alpha val="30000"/>
                    </a:srgbClr>
                  </a:outerShdw>
                </a:effectLst>
                <a:latin typeface="Century Gothic" panose="020B0502020202020204" pitchFamily="34" charset="0"/>
                <a:ea typeface="MS PGothic" panose="020B0600070205080204" pitchFamily="34" charset="-128"/>
              </a:rPr>
              <a:t>Thursday 5 March 2020</a:t>
            </a:r>
          </a:p>
        </p:txBody>
      </p:sp>
      <p:pic>
        <p:nvPicPr>
          <p:cNvPr id="1026" name="Picture 2" descr="https://roseburnprimary.files.wordpress.com/2017/03/cropped-website-image.jpg">
            <a:extLst>
              <a:ext uri="{FF2B5EF4-FFF2-40B4-BE49-F238E27FC236}">
                <a16:creationId xmlns:a16="http://schemas.microsoft.com/office/drawing/2014/main" id="{9BBEC2DF-B1DF-4C21-9038-EC69D43396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716" y="488932"/>
            <a:ext cx="7110344" cy="14977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6FAA3D6B-1CB5-EA4D-A30B-EED1F16A6400}"/>
              </a:ext>
            </a:extLst>
          </p:cNvPr>
          <p:cNvPicPr>
            <a:picLocks noChangeAspect="1"/>
          </p:cNvPicPr>
          <p:nvPr/>
        </p:nvPicPr>
        <p:blipFill>
          <a:blip r:embed="rId4"/>
          <a:stretch>
            <a:fillRect/>
          </a:stretch>
        </p:blipFill>
        <p:spPr>
          <a:xfrm>
            <a:off x="7596336" y="672109"/>
            <a:ext cx="930728" cy="1028699"/>
          </a:xfrm>
          <a:prstGeom prst="rect">
            <a:avLst/>
          </a:prstGeom>
        </p:spPr>
      </p:pic>
      <p:sp>
        <p:nvSpPr>
          <p:cNvPr id="4" name="Rectangle 3">
            <a:extLst>
              <a:ext uri="{FF2B5EF4-FFF2-40B4-BE49-F238E27FC236}">
                <a16:creationId xmlns:a16="http://schemas.microsoft.com/office/drawing/2014/main" id="{BCD37B71-93F7-894C-8D27-C64576EC09F0}"/>
              </a:ext>
            </a:extLst>
          </p:cNvPr>
          <p:cNvSpPr/>
          <p:nvPr/>
        </p:nvSpPr>
        <p:spPr>
          <a:xfrm>
            <a:off x="4481110" y="3290500"/>
            <a:ext cx="227948" cy="300082"/>
          </a:xfrm>
          <a:prstGeom prst="rect">
            <a:avLst/>
          </a:prstGeom>
        </p:spPr>
        <p:txBody>
          <a:bodyPr wrap="none">
            <a:spAutoFit/>
          </a:bodyPr>
          <a:lstStyle/>
          <a:p>
            <a:pPr defTabSz="685800"/>
            <a:r>
              <a:rPr lang="en-GB" sz="1350" dirty="0">
                <a:solidFill>
                  <a:srgbClr val="000000"/>
                </a:solidFill>
                <a:latin typeface="Times" pitchFamily="2" charset="0"/>
              </a:rPr>
              <a:t> </a:t>
            </a:r>
            <a:endParaRPr lang="en-US" sz="1350" dirty="0">
              <a:solidFill>
                <a:prstClr val="black"/>
              </a:solidFill>
              <a:latin typeface="Garamond" panose="02020404030301010803"/>
            </a:endParaRPr>
          </a:p>
        </p:txBody>
      </p:sp>
    </p:spTree>
    <p:extLst>
      <p:ext uri="{BB962C8B-B14F-4D97-AF65-F5344CB8AC3E}">
        <p14:creationId xmlns:p14="http://schemas.microsoft.com/office/powerpoint/2010/main" val="1042666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55170" y="4895327"/>
            <a:ext cx="3553340" cy="584775"/>
          </a:xfrm>
          <a:prstGeom prst="rect">
            <a:avLst/>
          </a:prstGeom>
          <a:noFill/>
        </p:spPr>
        <p:txBody>
          <a:bodyPr wrap="square" rtlCol="0">
            <a:spAutoFit/>
          </a:bodyPr>
          <a:lstStyle/>
          <a:p>
            <a:r>
              <a:rPr lang="en-US" sz="3200" b="1" dirty="0">
                <a:latin typeface="Nunito" charset="0"/>
                <a:ea typeface="Nunito" charset="0"/>
                <a:cs typeface="Nunito" charset="0"/>
                <a:hlinkClick r:id="rId3"/>
              </a:rPr>
              <a:t>https://rshp.scot</a:t>
            </a:r>
            <a:r>
              <a:rPr lang="en-US" sz="3200" b="1" dirty="0">
                <a:latin typeface="Nunito" charset="0"/>
                <a:ea typeface="Nunito" charset="0"/>
                <a:cs typeface="Nunito" charset="0"/>
              </a:rPr>
              <a:t> </a:t>
            </a:r>
          </a:p>
        </p:txBody>
      </p:sp>
      <p:pic>
        <p:nvPicPr>
          <p:cNvPr id="6" name="Picture 5">
            <a:extLst>
              <a:ext uri="{FF2B5EF4-FFF2-40B4-BE49-F238E27FC236}">
                <a16:creationId xmlns:a16="http://schemas.microsoft.com/office/drawing/2014/main" id="{C7241769-6C4F-416C-8650-5A80BCDE78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8760" y="1274691"/>
            <a:ext cx="3600400" cy="3594469"/>
          </a:xfrm>
          <a:prstGeom prst="rect">
            <a:avLst/>
          </a:prstGeom>
        </p:spPr>
      </p:pic>
      <p:sp>
        <p:nvSpPr>
          <p:cNvPr id="7" name="Subtitle 2">
            <a:extLst>
              <a:ext uri="{FF2B5EF4-FFF2-40B4-BE49-F238E27FC236}">
                <a16:creationId xmlns:a16="http://schemas.microsoft.com/office/drawing/2014/main" id="{1FAF1A1C-6334-4DC3-8418-C81385A54FF1}"/>
              </a:ext>
            </a:extLst>
          </p:cNvPr>
          <p:cNvSpPr txBox="1">
            <a:spLocks/>
          </p:cNvSpPr>
          <p:nvPr/>
        </p:nvSpPr>
        <p:spPr>
          <a:xfrm>
            <a:off x="4355976" y="2132856"/>
            <a:ext cx="4536504" cy="55399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400" dirty="0">
                <a:latin typeface="Century Gothic" panose="020B0502020202020204" pitchFamily="34" charset="0"/>
                <a:cs typeface="Calibri Light" panose="020F0302020204030204" pitchFamily="34" charset="0"/>
              </a:rPr>
              <a:t>A national teaching and learning resource for Relationships, Sexual Health and Parenthood (RSHP) education </a:t>
            </a:r>
          </a:p>
        </p:txBody>
      </p:sp>
      <p:pic>
        <p:nvPicPr>
          <p:cNvPr id="8" name="Picture 7">
            <a:extLst>
              <a:ext uri="{FF2B5EF4-FFF2-40B4-BE49-F238E27FC236}">
                <a16:creationId xmlns:a16="http://schemas.microsoft.com/office/drawing/2014/main" id="{0AE48481-7F90-FB42-8DEC-EDD6E8D90BC7}"/>
              </a:ext>
            </a:extLst>
          </p:cNvPr>
          <p:cNvPicPr>
            <a:picLocks noChangeAspect="1"/>
          </p:cNvPicPr>
          <p:nvPr/>
        </p:nvPicPr>
        <p:blipFill>
          <a:blip r:embed="rId5"/>
          <a:stretch>
            <a:fillRect/>
          </a:stretch>
        </p:blipFill>
        <p:spPr>
          <a:xfrm>
            <a:off x="7621197" y="332656"/>
            <a:ext cx="1240971" cy="1371599"/>
          </a:xfrm>
          <a:prstGeom prst="rect">
            <a:avLst/>
          </a:prstGeom>
        </p:spPr>
      </p:pic>
    </p:spTree>
    <p:extLst>
      <p:ext uri="{BB962C8B-B14F-4D97-AF65-F5344CB8AC3E}">
        <p14:creationId xmlns:p14="http://schemas.microsoft.com/office/powerpoint/2010/main" val="1598807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143000"/>
          </a:xfrm>
        </p:spPr>
        <p:txBody>
          <a:bodyPr/>
          <a:lstStyle/>
          <a:p>
            <a:pPr algn="l"/>
            <a:r>
              <a:rPr lang="en-GB" dirty="0">
                <a:latin typeface="Century Gothic" panose="020B0502020202020204" pitchFamily="34" charset="0"/>
                <a:cs typeface="Calibri Light" panose="020F0302020204030204" pitchFamily="34" charset="0"/>
              </a:rPr>
              <a:t>Welcome</a:t>
            </a:r>
          </a:p>
        </p:txBody>
      </p:sp>
      <p:sp>
        <p:nvSpPr>
          <p:cNvPr id="5" name="Content Placeholder 4"/>
          <p:cNvSpPr>
            <a:spLocks noGrp="1"/>
          </p:cNvSpPr>
          <p:nvPr>
            <p:ph idx="1"/>
          </p:nvPr>
        </p:nvSpPr>
        <p:spPr>
          <a:xfrm>
            <a:off x="457200" y="1700808"/>
            <a:ext cx="8229600" cy="4708525"/>
          </a:xfrm>
        </p:spPr>
        <p:txBody>
          <a:bodyPr>
            <a:normAutofit fontScale="92500" lnSpcReduction="10000"/>
          </a:bodyPr>
          <a:lstStyle/>
          <a:p>
            <a:pPr marL="0" indent="0">
              <a:buNone/>
            </a:pPr>
            <a:r>
              <a:rPr lang="en-GB" sz="2400" dirty="0">
                <a:latin typeface="Century Gothic" panose="020B0502020202020204" pitchFamily="34" charset="0"/>
              </a:rPr>
              <a:t>This Family Learning Event is to share information about what we do in a part of our Health and Wellbeing curriculum that we call </a:t>
            </a:r>
            <a:r>
              <a:rPr lang="en-GB" sz="2400" i="1" dirty="0">
                <a:latin typeface="Century Gothic" panose="020B0502020202020204" pitchFamily="34" charset="0"/>
                <a:cs typeface="Calibri Light" panose="020F0302020204030204" pitchFamily="34" charset="0"/>
              </a:rPr>
              <a:t>Relationships, Sexual Health and Parenthood (RSHP) </a:t>
            </a:r>
            <a:r>
              <a:rPr lang="en-GB" sz="2400" dirty="0">
                <a:latin typeface="Century Gothic" panose="020B0502020202020204" pitchFamily="34" charset="0"/>
                <a:cs typeface="Calibri Light" panose="020F0302020204030204" pitchFamily="34" charset="0"/>
              </a:rPr>
              <a:t>education.</a:t>
            </a:r>
          </a:p>
          <a:p>
            <a:pPr marL="0" indent="0">
              <a:buNone/>
            </a:pPr>
            <a:endParaRPr lang="en-GB" sz="2400" dirty="0">
              <a:latin typeface="Century Gothic" panose="020B0502020202020204" pitchFamily="34" charset="0"/>
              <a:cs typeface="Calibri Light" panose="020F0302020204030204" pitchFamily="34" charset="0"/>
            </a:endParaRPr>
          </a:p>
          <a:p>
            <a:pPr marL="0" indent="0">
              <a:buNone/>
            </a:pPr>
            <a:r>
              <a:rPr lang="en-GB" sz="2400" dirty="0">
                <a:latin typeface="Century Gothic" panose="020B0502020202020204" pitchFamily="34" charset="0"/>
                <a:cs typeface="Calibri Light" panose="020F0302020204030204" pitchFamily="34" charset="0"/>
              </a:rPr>
              <a:t>All classes at Roseburn Primary will engage with the new national resource that you can see at </a:t>
            </a:r>
            <a:r>
              <a:rPr lang="en-GB" sz="2400" dirty="0">
                <a:latin typeface="Century Gothic" panose="020B0502020202020204" pitchFamily="34" charset="0"/>
                <a:cs typeface="Calibri Light" panose="020F0302020204030204" pitchFamily="34" charset="0"/>
                <a:hlinkClick r:id="rId3"/>
              </a:rPr>
              <a:t>https://rshp.scot/</a:t>
            </a:r>
            <a:r>
              <a:rPr lang="en-GB" sz="2400" dirty="0">
                <a:latin typeface="Century Gothic" panose="020B0502020202020204" pitchFamily="34" charset="0"/>
                <a:cs typeface="Calibri Light" panose="020F0302020204030204" pitchFamily="34" charset="0"/>
              </a:rPr>
              <a:t>  from next session. P6 will engage with the updated content this session.</a:t>
            </a:r>
          </a:p>
          <a:p>
            <a:pPr marL="0" indent="0">
              <a:buNone/>
            </a:pPr>
            <a:endParaRPr lang="en-GB" sz="2400" dirty="0">
              <a:latin typeface="Century Gothic" panose="020B0502020202020204" pitchFamily="34" charset="0"/>
              <a:cs typeface="Calibri Light" panose="020F0302020204030204" pitchFamily="34" charset="0"/>
            </a:endParaRPr>
          </a:p>
          <a:p>
            <a:pPr marL="0" indent="0">
              <a:buNone/>
            </a:pPr>
            <a:r>
              <a:rPr lang="en-GB" sz="2400" dirty="0">
                <a:latin typeface="Century Gothic" panose="020B0502020202020204" pitchFamily="34" charset="0"/>
                <a:cs typeface="Calibri Light" panose="020F0302020204030204" pitchFamily="34" charset="0"/>
              </a:rPr>
              <a:t>Our RSHP curriculum has been in place for some years, it is part of Curriculum for Excellence. This is a new resource, designed to help us to deliver the existing RSHP curriculum. </a:t>
            </a:r>
          </a:p>
          <a:p>
            <a:pPr marL="0" indent="0">
              <a:buNone/>
            </a:pPr>
            <a:endParaRPr lang="en-GB" sz="2400" dirty="0"/>
          </a:p>
        </p:txBody>
      </p:sp>
      <p:pic>
        <p:nvPicPr>
          <p:cNvPr id="6" name="Picture 5">
            <a:extLst>
              <a:ext uri="{FF2B5EF4-FFF2-40B4-BE49-F238E27FC236}">
                <a16:creationId xmlns:a16="http://schemas.microsoft.com/office/drawing/2014/main" id="{C24713DA-BA4F-B541-8EDF-277A5D56913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88224" y="571060"/>
            <a:ext cx="1725092" cy="588561"/>
          </a:xfrm>
          <a:prstGeom prst="rect">
            <a:avLst/>
          </a:prstGeom>
        </p:spPr>
      </p:pic>
      <p:pic>
        <p:nvPicPr>
          <p:cNvPr id="7" name="Picture 6">
            <a:extLst>
              <a:ext uri="{FF2B5EF4-FFF2-40B4-BE49-F238E27FC236}">
                <a16:creationId xmlns:a16="http://schemas.microsoft.com/office/drawing/2014/main" id="{C15C2258-94C4-1140-A409-17EFA61C12F0}"/>
              </a:ext>
            </a:extLst>
          </p:cNvPr>
          <p:cNvPicPr>
            <a:picLocks noChangeAspect="1"/>
          </p:cNvPicPr>
          <p:nvPr/>
        </p:nvPicPr>
        <p:blipFill>
          <a:blip r:embed="rId5"/>
          <a:stretch>
            <a:fillRect/>
          </a:stretch>
        </p:blipFill>
        <p:spPr>
          <a:xfrm>
            <a:off x="5276221" y="396876"/>
            <a:ext cx="938519" cy="103731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61681" y="88980"/>
            <a:ext cx="8229600" cy="1143000"/>
          </a:xfrm>
        </p:spPr>
        <p:txBody>
          <a:bodyPr/>
          <a:lstStyle/>
          <a:p>
            <a:pPr algn="l"/>
            <a:r>
              <a:rPr lang="en-GB" dirty="0">
                <a:latin typeface="Century Gothic" panose="020B0502020202020204" pitchFamily="34" charset="0"/>
                <a:cs typeface="Calibri Light" panose="020F0302020204030204" pitchFamily="34" charset="0"/>
              </a:rPr>
              <a:t>What is the resource?</a:t>
            </a:r>
          </a:p>
        </p:txBody>
      </p:sp>
      <p:sp>
        <p:nvSpPr>
          <p:cNvPr id="5" name="Content Placeholder 4"/>
          <p:cNvSpPr>
            <a:spLocks noGrp="1"/>
          </p:cNvSpPr>
          <p:nvPr>
            <p:ph idx="1"/>
          </p:nvPr>
        </p:nvSpPr>
        <p:spPr>
          <a:xfrm>
            <a:off x="179512" y="1405197"/>
            <a:ext cx="8842684" cy="4708525"/>
          </a:xfrm>
        </p:spPr>
        <p:txBody>
          <a:bodyPr>
            <a:noAutofit/>
          </a:bodyPr>
          <a:lstStyle/>
          <a:p>
            <a:r>
              <a:rPr lang="en-GB" sz="2400" dirty="0">
                <a:latin typeface="Century Gothic" panose="020B0502020202020204" pitchFamily="34" charset="0"/>
              </a:rPr>
              <a:t>A teacher or early years practitioner can use the resource to support teaching and learning.</a:t>
            </a:r>
          </a:p>
          <a:p>
            <a:r>
              <a:rPr lang="en-GB" sz="2400" dirty="0">
                <a:latin typeface="Century Gothic" panose="020B0502020202020204" pitchFamily="34" charset="0"/>
              </a:rPr>
              <a:t>All content is age and stage appropriate for learners 3-18 years, organised by Curriculum for Excellence Levels, from Early Level through to Senior Phase.</a:t>
            </a:r>
          </a:p>
          <a:p>
            <a:r>
              <a:rPr lang="en-GB" sz="2400" dirty="0">
                <a:latin typeface="Century Gothic" panose="020B0502020202020204" pitchFamily="34" charset="0"/>
              </a:rPr>
              <a:t>The resource supports teachers to deliver the RSHP curriculum as expressed through Health and Wellbeing/RSHP </a:t>
            </a:r>
            <a:r>
              <a:rPr lang="en-GB" sz="2400" i="1" dirty="0">
                <a:latin typeface="Century Gothic" panose="020B0502020202020204" pitchFamily="34" charset="0"/>
              </a:rPr>
              <a:t>Experiences and Outcomes </a:t>
            </a:r>
            <a:r>
              <a:rPr lang="en-GB" sz="2400" dirty="0">
                <a:latin typeface="Century Gothic" panose="020B0502020202020204" pitchFamily="34" charset="0"/>
              </a:rPr>
              <a:t>and associated </a:t>
            </a:r>
            <a:r>
              <a:rPr lang="en-GB" sz="2400" i="1" dirty="0">
                <a:latin typeface="Century Gothic" panose="020B0502020202020204" pitchFamily="34" charset="0"/>
              </a:rPr>
              <a:t>Benchmarks.</a:t>
            </a:r>
            <a:endParaRPr lang="en-GB" sz="2400" dirty="0">
              <a:latin typeface="Century Gothic" panose="020B0502020202020204" pitchFamily="34" charset="0"/>
            </a:endParaRPr>
          </a:p>
          <a:p>
            <a:r>
              <a:rPr lang="en-GB" sz="2400" dirty="0">
                <a:latin typeface="Century Gothic" panose="020B0502020202020204" pitchFamily="34" charset="0"/>
              </a:rPr>
              <a:t>It can be used in formal and informal learning settings. </a:t>
            </a:r>
          </a:p>
          <a:p>
            <a:r>
              <a:rPr lang="en-GB" sz="2400" dirty="0">
                <a:latin typeface="Century Gothic" panose="020B0502020202020204" pitchFamily="34" charset="0"/>
              </a:rPr>
              <a:t>Content is up-to-date and engaging and meets the needs of learners with additional support needs, including mild to moderate learning disabilities.</a:t>
            </a:r>
          </a:p>
        </p:txBody>
      </p:sp>
      <p:pic>
        <p:nvPicPr>
          <p:cNvPr id="6" name="Picture 5">
            <a:extLst>
              <a:ext uri="{FF2B5EF4-FFF2-40B4-BE49-F238E27FC236}">
                <a16:creationId xmlns:a16="http://schemas.microsoft.com/office/drawing/2014/main" id="{C24713DA-BA4F-B541-8EDF-277A5D56913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88224" y="571060"/>
            <a:ext cx="1725092" cy="588561"/>
          </a:xfrm>
          <a:prstGeom prst="rect">
            <a:avLst/>
          </a:prstGeom>
        </p:spPr>
      </p:pic>
      <p:cxnSp>
        <p:nvCxnSpPr>
          <p:cNvPr id="8" name="Straight Connector 7">
            <a:extLst>
              <a:ext uri="{FF2B5EF4-FFF2-40B4-BE49-F238E27FC236}">
                <a16:creationId xmlns:a16="http://schemas.microsoft.com/office/drawing/2014/main" id="{ECD21E55-A70C-E046-94E5-45365AC0D159}"/>
              </a:ext>
            </a:extLst>
          </p:cNvPr>
          <p:cNvCxnSpPr/>
          <p:nvPr/>
        </p:nvCxnSpPr>
        <p:spPr>
          <a:xfrm>
            <a:off x="539552" y="1405197"/>
            <a:ext cx="4248472" cy="0"/>
          </a:xfrm>
          <a:prstGeom prst="line">
            <a:avLst/>
          </a:prstGeom>
        </p:spPr>
        <p:style>
          <a:lnRef idx="1">
            <a:schemeClr val="dk1"/>
          </a:lnRef>
          <a:fillRef idx="0">
            <a:schemeClr val="dk1"/>
          </a:fillRef>
          <a:effectRef idx="0">
            <a:schemeClr val="dk1"/>
          </a:effectRef>
          <a:fontRef idx="minor">
            <a:schemeClr val="tx1"/>
          </a:fontRef>
        </p:style>
      </p:cxnSp>
      <p:pic>
        <p:nvPicPr>
          <p:cNvPr id="7" name="Picture 6">
            <a:extLst>
              <a:ext uri="{FF2B5EF4-FFF2-40B4-BE49-F238E27FC236}">
                <a16:creationId xmlns:a16="http://schemas.microsoft.com/office/drawing/2014/main" id="{8B97C90C-1773-134F-9F20-52B42ABD698B}"/>
              </a:ext>
            </a:extLst>
          </p:cNvPr>
          <p:cNvPicPr>
            <a:picLocks noChangeAspect="1"/>
          </p:cNvPicPr>
          <p:nvPr/>
        </p:nvPicPr>
        <p:blipFill>
          <a:blip r:embed="rId4"/>
          <a:stretch>
            <a:fillRect/>
          </a:stretch>
        </p:blipFill>
        <p:spPr>
          <a:xfrm>
            <a:off x="8208764" y="5837412"/>
            <a:ext cx="813432" cy="899056"/>
          </a:xfrm>
          <a:prstGeom prst="rect">
            <a:avLst/>
          </a:prstGeom>
        </p:spPr>
      </p:pic>
    </p:spTree>
    <p:extLst>
      <p:ext uri="{BB962C8B-B14F-4D97-AF65-F5344CB8AC3E}">
        <p14:creationId xmlns:p14="http://schemas.microsoft.com/office/powerpoint/2010/main" val="1722097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E9D7313C-F5C4-4B08-8E84-6FB94D01BB37}"/>
              </a:ext>
            </a:extLst>
          </p:cNvPr>
          <p:cNvSpPr>
            <a:spLocks noGrp="1"/>
          </p:cNvSpPr>
          <p:nvPr>
            <p:ph type="title"/>
          </p:nvPr>
        </p:nvSpPr>
        <p:spPr>
          <a:xfrm>
            <a:off x="467544" y="274638"/>
            <a:ext cx="8219256" cy="790595"/>
          </a:xfrm>
        </p:spPr>
        <p:txBody>
          <a:bodyPr>
            <a:normAutofit/>
          </a:bodyPr>
          <a:lstStyle/>
          <a:p>
            <a:pPr algn="l"/>
            <a:r>
              <a:rPr lang="en-GB" sz="2800" dirty="0">
                <a:latin typeface="Century Gothic" panose="020B0502020202020204" pitchFamily="34" charset="0"/>
                <a:cs typeface="Calibri Light" panose="020F0302020204030204" pitchFamily="34" charset="0"/>
              </a:rPr>
              <a:t>Why does RSHP matter?</a:t>
            </a:r>
          </a:p>
        </p:txBody>
      </p:sp>
      <p:pic>
        <p:nvPicPr>
          <p:cNvPr id="10" name="Picture 9">
            <a:extLst>
              <a:ext uri="{FF2B5EF4-FFF2-40B4-BE49-F238E27FC236}">
                <a16:creationId xmlns:a16="http://schemas.microsoft.com/office/drawing/2014/main" id="{537D30FA-29D6-4E77-896F-CC3FEB6110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79558" y="405250"/>
            <a:ext cx="1725092" cy="588561"/>
          </a:xfrm>
          <a:prstGeom prst="rect">
            <a:avLst/>
          </a:prstGeom>
        </p:spPr>
      </p:pic>
      <p:sp>
        <p:nvSpPr>
          <p:cNvPr id="4" name="Content Placeholder 3">
            <a:extLst>
              <a:ext uri="{FF2B5EF4-FFF2-40B4-BE49-F238E27FC236}">
                <a16:creationId xmlns:a16="http://schemas.microsoft.com/office/drawing/2014/main" id="{F038C2DE-AE3D-FA45-B0DD-F242790FBC10}"/>
              </a:ext>
            </a:extLst>
          </p:cNvPr>
          <p:cNvSpPr>
            <a:spLocks noGrp="1"/>
          </p:cNvSpPr>
          <p:nvPr>
            <p:ph idx="1"/>
          </p:nvPr>
        </p:nvSpPr>
        <p:spPr>
          <a:xfrm>
            <a:off x="447193" y="5805264"/>
            <a:ext cx="8229600" cy="532656"/>
          </a:xfrm>
        </p:spPr>
        <p:txBody>
          <a:bodyPr>
            <a:normAutofit lnSpcReduction="10000"/>
          </a:bodyPr>
          <a:lstStyle/>
          <a:p>
            <a:r>
              <a:rPr lang="en-US" dirty="0">
                <a:hlinkClick r:id="rId4"/>
              </a:rPr>
              <a:t>https://</a:t>
            </a:r>
            <a:r>
              <a:rPr lang="en-US" dirty="0" err="1">
                <a:hlinkClick r:id="rId4"/>
              </a:rPr>
              <a:t>vimeo.com</a:t>
            </a:r>
            <a:r>
              <a:rPr lang="en-US" dirty="0">
                <a:hlinkClick r:id="rId4"/>
              </a:rPr>
              <a:t>/361263347</a:t>
            </a:r>
            <a:endParaRPr lang="en-US" dirty="0"/>
          </a:p>
        </p:txBody>
      </p:sp>
      <p:pic>
        <p:nvPicPr>
          <p:cNvPr id="5" name="Picture 4">
            <a:extLst>
              <a:ext uri="{FF2B5EF4-FFF2-40B4-BE49-F238E27FC236}">
                <a16:creationId xmlns:a16="http://schemas.microsoft.com/office/drawing/2014/main" id="{D0E1CD4D-A616-C541-B7AF-41BF38499F96}"/>
              </a:ext>
            </a:extLst>
          </p:cNvPr>
          <p:cNvPicPr>
            <a:picLocks noChangeAspect="1"/>
          </p:cNvPicPr>
          <p:nvPr/>
        </p:nvPicPr>
        <p:blipFill>
          <a:blip r:embed="rId5"/>
          <a:stretch>
            <a:fillRect/>
          </a:stretch>
        </p:blipFill>
        <p:spPr>
          <a:xfrm>
            <a:off x="552450" y="1174750"/>
            <a:ext cx="8039100" cy="4508500"/>
          </a:xfrm>
          <a:prstGeom prst="rect">
            <a:avLst/>
          </a:prstGeom>
        </p:spPr>
      </p:pic>
      <p:pic>
        <p:nvPicPr>
          <p:cNvPr id="6" name="Picture 5">
            <a:extLst>
              <a:ext uri="{FF2B5EF4-FFF2-40B4-BE49-F238E27FC236}">
                <a16:creationId xmlns:a16="http://schemas.microsoft.com/office/drawing/2014/main" id="{B5124F09-6B66-BB4E-A388-960AB613BDEB}"/>
              </a:ext>
            </a:extLst>
          </p:cNvPr>
          <p:cNvPicPr>
            <a:picLocks noChangeAspect="1"/>
          </p:cNvPicPr>
          <p:nvPr/>
        </p:nvPicPr>
        <p:blipFill>
          <a:blip r:embed="rId6"/>
          <a:stretch>
            <a:fillRect/>
          </a:stretch>
        </p:blipFill>
        <p:spPr>
          <a:xfrm>
            <a:off x="8208764" y="5837412"/>
            <a:ext cx="813432" cy="899056"/>
          </a:xfrm>
          <a:prstGeom prst="rect">
            <a:avLst/>
          </a:prstGeom>
        </p:spPr>
      </p:pic>
    </p:spTree>
    <p:extLst>
      <p:ext uri="{BB962C8B-B14F-4D97-AF65-F5344CB8AC3E}">
        <p14:creationId xmlns:p14="http://schemas.microsoft.com/office/powerpoint/2010/main" val="1603911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GB" dirty="0">
                <a:latin typeface="Century Gothic" panose="020B0502020202020204" pitchFamily="34" charset="0"/>
                <a:cs typeface="Calibri Light" panose="020F0302020204030204" pitchFamily="34" charset="0"/>
              </a:rPr>
              <a:t>What will I find in the resource?</a:t>
            </a:r>
          </a:p>
        </p:txBody>
      </p:sp>
      <p:sp>
        <p:nvSpPr>
          <p:cNvPr id="3" name="Content Placeholder 2"/>
          <p:cNvSpPr>
            <a:spLocks noGrp="1"/>
          </p:cNvSpPr>
          <p:nvPr>
            <p:ph idx="1"/>
          </p:nvPr>
        </p:nvSpPr>
        <p:spPr>
          <a:xfrm>
            <a:off x="457200" y="1556792"/>
            <a:ext cx="8229600" cy="4525963"/>
          </a:xfrm>
        </p:spPr>
        <p:txBody>
          <a:bodyPr>
            <a:normAutofit/>
          </a:bodyPr>
          <a:lstStyle/>
          <a:p>
            <a:r>
              <a:rPr lang="en-GB" sz="2000" dirty="0">
                <a:latin typeface="Century Gothic" panose="020B0502020202020204" pitchFamily="34" charset="0"/>
              </a:rPr>
              <a:t>The resource is made up of a series of Activity Plans that describe how a teacher can approach an aspect of RSHP education.</a:t>
            </a:r>
          </a:p>
          <a:p>
            <a:r>
              <a:rPr lang="en-GB" sz="2000" dirty="0">
                <a:latin typeface="Century Gothic" panose="020B0502020202020204" pitchFamily="34" charset="0"/>
              </a:rPr>
              <a:t>The Activity Plans are supported by PowerPoints or other resources the lesson might need. </a:t>
            </a:r>
          </a:p>
          <a:p>
            <a:r>
              <a:rPr lang="en-GB" sz="2000" dirty="0">
                <a:latin typeface="Century Gothic" panose="020B0502020202020204" pitchFamily="34" charset="0"/>
              </a:rPr>
              <a:t>There is information for parents and carers, ideas about communicating between school and home, reading lists for school libraries and reading at home.</a:t>
            </a:r>
          </a:p>
          <a:p>
            <a:r>
              <a:rPr lang="en-GB" sz="2000" dirty="0">
                <a:latin typeface="Century Gothic" panose="020B0502020202020204" pitchFamily="34" charset="0"/>
              </a:rPr>
              <a:t>The resource is accessible and open to everyone; parents and carers can see what is being delivered in school. </a:t>
            </a:r>
          </a:p>
          <a:p>
            <a:r>
              <a:rPr lang="en-GB" sz="2000" dirty="0">
                <a:latin typeface="Century Gothic" panose="020B0502020202020204" pitchFamily="34" charset="0"/>
              </a:rPr>
              <a:t>The resource was developed by a partnership of Local Authorities and Health Boards, with advice from Education Scotland and Scottish Government. </a:t>
            </a:r>
          </a:p>
        </p:txBody>
      </p:sp>
      <p:cxnSp>
        <p:nvCxnSpPr>
          <p:cNvPr id="5" name="Straight Connector 4">
            <a:extLst>
              <a:ext uri="{FF2B5EF4-FFF2-40B4-BE49-F238E27FC236}">
                <a16:creationId xmlns:a16="http://schemas.microsoft.com/office/drawing/2014/main" id="{B370314C-DE4F-9648-AB4F-448562EF293E}"/>
              </a:ext>
            </a:extLst>
          </p:cNvPr>
          <p:cNvCxnSpPr/>
          <p:nvPr/>
        </p:nvCxnSpPr>
        <p:spPr>
          <a:xfrm>
            <a:off x="539552" y="1405197"/>
            <a:ext cx="4248472" cy="0"/>
          </a:xfrm>
          <a:prstGeom prst="line">
            <a:avLst/>
          </a:prstGeom>
        </p:spPr>
        <p:style>
          <a:lnRef idx="1">
            <a:schemeClr val="dk1"/>
          </a:lnRef>
          <a:fillRef idx="0">
            <a:schemeClr val="dk1"/>
          </a:fillRef>
          <a:effectRef idx="0">
            <a:schemeClr val="dk1"/>
          </a:effectRef>
          <a:fontRef idx="minor">
            <a:schemeClr val="tx1"/>
          </a:fontRef>
        </p:style>
      </p:cxnSp>
      <p:pic>
        <p:nvPicPr>
          <p:cNvPr id="6" name="Picture 5">
            <a:extLst>
              <a:ext uri="{FF2B5EF4-FFF2-40B4-BE49-F238E27FC236}">
                <a16:creationId xmlns:a16="http://schemas.microsoft.com/office/drawing/2014/main" id="{EBDA2D43-4602-EA49-855C-964EE5CBCD54}"/>
              </a:ext>
            </a:extLst>
          </p:cNvPr>
          <p:cNvPicPr>
            <a:picLocks noChangeAspect="1"/>
          </p:cNvPicPr>
          <p:nvPr/>
        </p:nvPicPr>
        <p:blipFill>
          <a:blip r:embed="rId3"/>
          <a:stretch>
            <a:fillRect/>
          </a:stretch>
        </p:blipFill>
        <p:spPr>
          <a:xfrm>
            <a:off x="8208764" y="5837412"/>
            <a:ext cx="813432" cy="89905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842992" cy="1498178"/>
          </a:xfrm>
        </p:spPr>
        <p:txBody>
          <a:bodyPr/>
          <a:lstStyle/>
          <a:p>
            <a:pPr algn="l"/>
            <a:r>
              <a:rPr lang="en-GB" dirty="0">
                <a:latin typeface="Century Gothic" panose="020B0502020202020204" pitchFamily="34" charset="0"/>
                <a:cs typeface="Calibri Light" panose="020F0302020204030204" pitchFamily="34" charset="0"/>
              </a:rPr>
              <a:t>Why has it been developed?</a:t>
            </a:r>
          </a:p>
        </p:txBody>
      </p:sp>
      <p:sp>
        <p:nvSpPr>
          <p:cNvPr id="3" name="Content Placeholder 2"/>
          <p:cNvSpPr>
            <a:spLocks noGrp="1"/>
          </p:cNvSpPr>
          <p:nvPr>
            <p:ph idx="1"/>
          </p:nvPr>
        </p:nvSpPr>
        <p:spPr>
          <a:xfrm>
            <a:off x="457200" y="1916832"/>
            <a:ext cx="8229600" cy="4525963"/>
          </a:xfrm>
        </p:spPr>
        <p:txBody>
          <a:bodyPr>
            <a:normAutofit/>
          </a:bodyPr>
          <a:lstStyle/>
          <a:p>
            <a:r>
              <a:rPr lang="en-GB" sz="2000" dirty="0">
                <a:latin typeface="Century Gothic" panose="020B0502020202020204" pitchFamily="34" charset="0"/>
              </a:rPr>
              <a:t>There is a need to improve the quality, relevance, consistency and coverage of RSHP education.</a:t>
            </a:r>
          </a:p>
          <a:p>
            <a:r>
              <a:rPr lang="en-GB" sz="2000" dirty="0">
                <a:latin typeface="Century Gothic" panose="020B0502020202020204" pitchFamily="34" charset="0"/>
              </a:rPr>
              <a:t>We need to deliver RSHP education that helps protect children and young people from harm and supports them to understand that friendships and personal relationships should be healthy, happy and safe. </a:t>
            </a:r>
          </a:p>
          <a:p>
            <a:r>
              <a:rPr lang="en-GB" sz="2000" dirty="0">
                <a:latin typeface="Century Gothic" panose="020B0502020202020204" pitchFamily="34" charset="0"/>
              </a:rPr>
              <a:t>The resource helps teachers to source material that is age and stage appropriate, so that they can focus on building relationships with learners. </a:t>
            </a:r>
          </a:p>
          <a:p>
            <a:r>
              <a:rPr lang="en-GB" sz="2000" dirty="0">
                <a:latin typeface="Century Gothic" panose="020B0502020202020204" pitchFamily="34" charset="0"/>
              </a:rPr>
              <a:t>We need our RSHP education to reflect a modern and inclusive Scotland where we value and respect the human rights of everyone. </a:t>
            </a:r>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88224" y="571060"/>
            <a:ext cx="1725092" cy="588561"/>
          </a:xfrm>
          <a:prstGeom prst="rect">
            <a:avLst/>
          </a:prstGeom>
        </p:spPr>
      </p:pic>
      <p:cxnSp>
        <p:nvCxnSpPr>
          <p:cNvPr id="5" name="Straight Connector 4">
            <a:extLst>
              <a:ext uri="{FF2B5EF4-FFF2-40B4-BE49-F238E27FC236}">
                <a16:creationId xmlns:a16="http://schemas.microsoft.com/office/drawing/2014/main" id="{67DF56C6-0D5B-6641-83A7-A450107D51A9}"/>
              </a:ext>
            </a:extLst>
          </p:cNvPr>
          <p:cNvCxnSpPr/>
          <p:nvPr/>
        </p:nvCxnSpPr>
        <p:spPr>
          <a:xfrm>
            <a:off x="539552" y="1772816"/>
            <a:ext cx="4248472" cy="0"/>
          </a:xfrm>
          <a:prstGeom prst="line">
            <a:avLst/>
          </a:prstGeom>
        </p:spPr>
        <p:style>
          <a:lnRef idx="1">
            <a:schemeClr val="dk1"/>
          </a:lnRef>
          <a:fillRef idx="0">
            <a:schemeClr val="dk1"/>
          </a:fillRef>
          <a:effectRef idx="0">
            <a:schemeClr val="dk1"/>
          </a:effectRef>
          <a:fontRef idx="minor">
            <a:schemeClr val="tx1"/>
          </a:fontRef>
        </p:style>
      </p:cxnSp>
      <p:pic>
        <p:nvPicPr>
          <p:cNvPr id="6" name="Picture 5">
            <a:extLst>
              <a:ext uri="{FF2B5EF4-FFF2-40B4-BE49-F238E27FC236}">
                <a16:creationId xmlns:a16="http://schemas.microsoft.com/office/drawing/2014/main" id="{35BE87BE-F947-904F-A92A-373F0B5D2FE9}"/>
              </a:ext>
            </a:extLst>
          </p:cNvPr>
          <p:cNvPicPr>
            <a:picLocks noChangeAspect="1"/>
          </p:cNvPicPr>
          <p:nvPr/>
        </p:nvPicPr>
        <p:blipFill>
          <a:blip r:embed="rId4"/>
          <a:stretch>
            <a:fillRect/>
          </a:stretch>
        </p:blipFill>
        <p:spPr>
          <a:xfrm>
            <a:off x="8208764" y="5837412"/>
            <a:ext cx="813432" cy="899056"/>
          </a:xfrm>
          <a:prstGeom prst="rect">
            <a:avLst/>
          </a:prstGeom>
        </p:spPr>
      </p:pic>
    </p:spTree>
    <p:extLst>
      <p:ext uri="{BB962C8B-B14F-4D97-AF65-F5344CB8AC3E}">
        <p14:creationId xmlns:p14="http://schemas.microsoft.com/office/powerpoint/2010/main" val="3229938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18B5C-8C49-4002-9019-6CD5B4BCF4F5}"/>
              </a:ext>
            </a:extLst>
          </p:cNvPr>
          <p:cNvSpPr>
            <a:spLocks noGrp="1"/>
          </p:cNvSpPr>
          <p:nvPr>
            <p:ph type="title"/>
          </p:nvPr>
        </p:nvSpPr>
        <p:spPr>
          <a:xfrm>
            <a:off x="359173" y="256585"/>
            <a:ext cx="7165155" cy="796151"/>
          </a:xfrm>
        </p:spPr>
        <p:txBody>
          <a:bodyPr>
            <a:normAutofit fontScale="90000"/>
          </a:bodyPr>
          <a:lstStyle/>
          <a:p>
            <a:pPr algn="l"/>
            <a:r>
              <a:rPr lang="en-GB" sz="2800" dirty="0">
                <a:latin typeface="Century Gothic" panose="020B0502020202020204" pitchFamily="34" charset="0"/>
              </a:rPr>
              <a:t>Is the RSHP resource age and stage appropria</a:t>
            </a:r>
            <a:r>
              <a:rPr lang="en-GB" sz="2800" dirty="0"/>
              <a:t>te?</a:t>
            </a:r>
          </a:p>
        </p:txBody>
      </p:sp>
      <p:pic>
        <p:nvPicPr>
          <p:cNvPr id="5" name="Picture 4">
            <a:extLst>
              <a:ext uri="{FF2B5EF4-FFF2-40B4-BE49-F238E27FC236}">
                <a16:creationId xmlns:a16="http://schemas.microsoft.com/office/drawing/2014/main" id="{2BB25A1D-6A70-45CA-A936-2BF6FB4C63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68344" y="490927"/>
            <a:ext cx="1283218" cy="462372"/>
          </a:xfrm>
          <a:prstGeom prst="rect">
            <a:avLst/>
          </a:prstGeom>
        </p:spPr>
      </p:pic>
      <p:sp>
        <p:nvSpPr>
          <p:cNvPr id="4" name="Content Placeholder 3">
            <a:extLst>
              <a:ext uri="{FF2B5EF4-FFF2-40B4-BE49-F238E27FC236}">
                <a16:creationId xmlns:a16="http://schemas.microsoft.com/office/drawing/2014/main" id="{A811D434-D06F-42C8-8329-5A7D93099EB1}"/>
              </a:ext>
            </a:extLst>
          </p:cNvPr>
          <p:cNvSpPr>
            <a:spLocks noGrp="1"/>
          </p:cNvSpPr>
          <p:nvPr>
            <p:ph idx="1"/>
          </p:nvPr>
        </p:nvSpPr>
        <p:spPr>
          <a:xfrm>
            <a:off x="539750" y="5805264"/>
            <a:ext cx="8229600" cy="608931"/>
          </a:xfrm>
        </p:spPr>
        <p:txBody>
          <a:bodyPr/>
          <a:lstStyle/>
          <a:p>
            <a:r>
              <a:rPr lang="en-GB" dirty="0">
                <a:hlinkClick r:id="rId4"/>
              </a:rPr>
              <a:t>https://</a:t>
            </a:r>
            <a:r>
              <a:rPr lang="en-GB" dirty="0" err="1">
                <a:hlinkClick r:id="rId4"/>
              </a:rPr>
              <a:t>vimeo.com</a:t>
            </a:r>
            <a:r>
              <a:rPr lang="en-GB" dirty="0">
                <a:hlinkClick r:id="rId4"/>
              </a:rPr>
              <a:t>/361994410</a:t>
            </a:r>
            <a:endParaRPr lang="en-GB" dirty="0"/>
          </a:p>
        </p:txBody>
      </p:sp>
      <p:pic>
        <p:nvPicPr>
          <p:cNvPr id="3" name="Picture 2">
            <a:extLst>
              <a:ext uri="{FF2B5EF4-FFF2-40B4-BE49-F238E27FC236}">
                <a16:creationId xmlns:a16="http://schemas.microsoft.com/office/drawing/2014/main" id="{EE6EBE13-B3D8-9C49-818A-38FDF63630FF}"/>
              </a:ext>
            </a:extLst>
          </p:cNvPr>
          <p:cNvPicPr>
            <a:picLocks noChangeAspect="1"/>
          </p:cNvPicPr>
          <p:nvPr/>
        </p:nvPicPr>
        <p:blipFill>
          <a:blip r:embed="rId5"/>
          <a:stretch>
            <a:fillRect/>
          </a:stretch>
        </p:blipFill>
        <p:spPr>
          <a:xfrm>
            <a:off x="539750" y="1162050"/>
            <a:ext cx="8064500" cy="4533900"/>
          </a:xfrm>
          <a:prstGeom prst="rect">
            <a:avLst/>
          </a:prstGeom>
        </p:spPr>
      </p:pic>
      <p:pic>
        <p:nvPicPr>
          <p:cNvPr id="6" name="Picture 5">
            <a:extLst>
              <a:ext uri="{FF2B5EF4-FFF2-40B4-BE49-F238E27FC236}">
                <a16:creationId xmlns:a16="http://schemas.microsoft.com/office/drawing/2014/main" id="{E023F5DE-4EE0-424A-A677-953EEC4947DA}"/>
              </a:ext>
            </a:extLst>
          </p:cNvPr>
          <p:cNvPicPr>
            <a:picLocks noChangeAspect="1"/>
          </p:cNvPicPr>
          <p:nvPr/>
        </p:nvPicPr>
        <p:blipFill>
          <a:blip r:embed="rId6"/>
          <a:stretch>
            <a:fillRect/>
          </a:stretch>
        </p:blipFill>
        <p:spPr>
          <a:xfrm>
            <a:off x="8208764" y="5837412"/>
            <a:ext cx="813432" cy="899056"/>
          </a:xfrm>
          <a:prstGeom prst="rect">
            <a:avLst/>
          </a:prstGeom>
        </p:spPr>
      </p:pic>
    </p:spTree>
    <p:extLst>
      <p:ext uri="{BB962C8B-B14F-4D97-AF65-F5344CB8AC3E}">
        <p14:creationId xmlns:p14="http://schemas.microsoft.com/office/powerpoint/2010/main" val="2679599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87A3D6-053D-5546-B68F-AAD53634F336}"/>
              </a:ext>
            </a:extLst>
          </p:cNvPr>
          <p:cNvSpPr/>
          <p:nvPr/>
        </p:nvSpPr>
        <p:spPr>
          <a:xfrm>
            <a:off x="374821" y="1124880"/>
            <a:ext cx="8317843" cy="4666786"/>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GB" b="1" dirty="0">
              <a:solidFill>
                <a:schemeClr val="tx1"/>
              </a:solidFill>
              <a:latin typeface="Century Gothic" panose="020B0502020202020204" pitchFamily="34" charset="0"/>
            </a:endParaRPr>
          </a:p>
          <a:p>
            <a:endParaRPr lang="en-GB" b="1" dirty="0">
              <a:solidFill>
                <a:schemeClr val="tx1"/>
              </a:solidFill>
              <a:latin typeface="Century Gothic" panose="020B0502020202020204" pitchFamily="34" charset="0"/>
            </a:endParaRPr>
          </a:p>
          <a:p>
            <a:endParaRPr lang="en-GB" b="1" dirty="0">
              <a:solidFill>
                <a:schemeClr val="tx1"/>
              </a:solidFill>
              <a:latin typeface="Century Gothic" panose="020B0502020202020204" pitchFamily="34" charset="0"/>
            </a:endParaRPr>
          </a:p>
          <a:p>
            <a:br>
              <a:rPr lang="en-GB" sz="2400" b="1" dirty="0">
                <a:solidFill>
                  <a:schemeClr val="tx1"/>
                </a:solidFill>
                <a:latin typeface="Century Gothic" panose="020B0502020202020204" pitchFamily="34" charset="0"/>
              </a:rPr>
            </a:br>
            <a:br>
              <a:rPr lang="en-GB" sz="2400" dirty="0">
                <a:solidFill>
                  <a:schemeClr val="tx1"/>
                </a:solidFill>
                <a:latin typeface="Century Gothic" panose="020B0502020202020204" pitchFamily="34" charset="0"/>
              </a:rPr>
            </a:br>
            <a:endParaRPr lang="en-US" sz="2400" dirty="0">
              <a:solidFill>
                <a:schemeClr val="tx1"/>
              </a:solidFill>
              <a:latin typeface="Century Gothic" panose="020B0502020202020204" pitchFamily="34" charset="0"/>
            </a:endParaRPr>
          </a:p>
        </p:txBody>
      </p:sp>
      <p:sp>
        <p:nvSpPr>
          <p:cNvPr id="2" name="Title 1">
            <a:extLst>
              <a:ext uri="{FF2B5EF4-FFF2-40B4-BE49-F238E27FC236}">
                <a16:creationId xmlns:a16="http://schemas.microsoft.com/office/drawing/2014/main" id="{63C3E6E1-C6B1-4A9C-9D37-32604E2A47B0}"/>
              </a:ext>
            </a:extLst>
          </p:cNvPr>
          <p:cNvSpPr>
            <a:spLocks noGrp="1"/>
          </p:cNvSpPr>
          <p:nvPr>
            <p:ph type="ctrTitle"/>
          </p:nvPr>
        </p:nvSpPr>
        <p:spPr>
          <a:xfrm>
            <a:off x="6044913" y="2562923"/>
            <a:ext cx="3272554" cy="1790700"/>
          </a:xfrm>
        </p:spPr>
        <p:txBody>
          <a:bodyPr>
            <a:noAutofit/>
          </a:bodyPr>
          <a:lstStyle/>
          <a:p>
            <a:pPr algn="l"/>
            <a:r>
              <a:rPr lang="en-GB" sz="1350" b="1" u="sng" dirty="0">
                <a:latin typeface="Century Gothic" panose="020B0502020202020204" pitchFamily="34" charset="0"/>
              </a:rPr>
              <a:t>Second Level (P5 to P7)</a:t>
            </a:r>
            <a:br>
              <a:rPr lang="en-GB" sz="1350" b="1" dirty="0">
                <a:latin typeface="Century Gothic" panose="020B0502020202020204" pitchFamily="34" charset="0"/>
              </a:rPr>
            </a:br>
            <a:r>
              <a:rPr lang="en-GB" sz="1350" dirty="0">
                <a:latin typeface="Century Gothic" panose="020B0502020202020204" pitchFamily="34" charset="0"/>
              </a:rPr>
              <a:t>Names of parts of my body </a:t>
            </a:r>
            <a:br>
              <a:rPr lang="en-GB" sz="1350" dirty="0">
                <a:latin typeface="Century Gothic" panose="020B0502020202020204" pitchFamily="34" charset="0"/>
              </a:rPr>
            </a:br>
            <a:r>
              <a:rPr lang="en-GB" sz="1350" dirty="0">
                <a:latin typeface="Century Gothic" panose="020B0502020202020204" pitchFamily="34" charset="0"/>
              </a:rPr>
              <a:t>My body is changing (</a:t>
            </a:r>
            <a:r>
              <a:rPr lang="en-GB" sz="1350" dirty="0" err="1">
                <a:latin typeface="Century Gothic" panose="020B0502020202020204" pitchFamily="34" charset="0"/>
              </a:rPr>
              <a:t>inc</a:t>
            </a:r>
            <a:r>
              <a:rPr lang="en-GB" sz="1350" dirty="0">
                <a:latin typeface="Century Gothic" panose="020B0502020202020204" pitchFamily="34" charset="0"/>
              </a:rPr>
              <a:t> menstruation) </a:t>
            </a:r>
            <a:br>
              <a:rPr lang="en-GB" sz="1350" dirty="0">
                <a:latin typeface="Century Gothic" panose="020B0502020202020204" pitchFamily="34" charset="0"/>
              </a:rPr>
            </a:br>
            <a:r>
              <a:rPr lang="en-GB" sz="1350" dirty="0">
                <a:latin typeface="Century Gothic" panose="020B0502020202020204" pitchFamily="34" charset="0"/>
              </a:rPr>
              <a:t>Feelings and puberty </a:t>
            </a:r>
            <a:br>
              <a:rPr lang="en-GB" sz="1350" dirty="0">
                <a:latin typeface="Century Gothic" panose="020B0502020202020204" pitchFamily="34" charset="0"/>
              </a:rPr>
            </a:br>
            <a:r>
              <a:rPr lang="en-GB" sz="1350" dirty="0">
                <a:latin typeface="Century Gothic" panose="020B0502020202020204" pitchFamily="34" charset="0"/>
              </a:rPr>
              <a:t>Personal hygiene </a:t>
            </a:r>
            <a:br>
              <a:rPr lang="en-GB" sz="1350" dirty="0">
                <a:latin typeface="Century Gothic" panose="020B0502020202020204" pitchFamily="34" charset="0"/>
              </a:rPr>
            </a:br>
            <a:r>
              <a:rPr lang="en-GB" sz="1350" dirty="0">
                <a:latin typeface="Century Gothic" panose="020B0502020202020204" pitchFamily="34" charset="0"/>
              </a:rPr>
              <a:t>What is a friend? </a:t>
            </a:r>
            <a:br>
              <a:rPr lang="en-GB" sz="1350" dirty="0">
                <a:latin typeface="Century Gothic" panose="020B0502020202020204" pitchFamily="34" charset="0"/>
              </a:rPr>
            </a:br>
            <a:r>
              <a:rPr lang="en-GB" sz="1350" dirty="0">
                <a:latin typeface="Century Gothic" panose="020B0502020202020204" pitchFamily="34" charset="0"/>
              </a:rPr>
              <a:t>Making and Keeping Friends </a:t>
            </a:r>
            <a:br>
              <a:rPr lang="en-GB" sz="1350" dirty="0">
                <a:latin typeface="Century Gothic" panose="020B0502020202020204" pitchFamily="34" charset="0"/>
              </a:rPr>
            </a:br>
            <a:r>
              <a:rPr lang="en-GB" sz="1350" dirty="0">
                <a:latin typeface="Century Gothic" panose="020B0502020202020204" pitchFamily="34" charset="0"/>
              </a:rPr>
              <a:t>Online-Offline Friends   </a:t>
            </a:r>
            <a:br>
              <a:rPr lang="en-GB" sz="1350" dirty="0">
                <a:latin typeface="Century Gothic" panose="020B0502020202020204" pitchFamily="34" charset="0"/>
              </a:rPr>
            </a:br>
            <a:r>
              <a:rPr lang="en-GB" sz="1350" dirty="0">
                <a:latin typeface="Century Gothic" panose="020B0502020202020204" pitchFamily="34" charset="0"/>
              </a:rPr>
              <a:t>A fair and equal life for girls &amp; boys</a:t>
            </a:r>
            <a:br>
              <a:rPr lang="en-GB" sz="1350" dirty="0">
                <a:latin typeface="Century Gothic" panose="020B0502020202020204" pitchFamily="34" charset="0"/>
              </a:rPr>
            </a:br>
            <a:r>
              <a:rPr lang="en-GB" sz="1350" dirty="0">
                <a:latin typeface="Century Gothic" panose="020B0502020202020204" pitchFamily="34" charset="0"/>
              </a:rPr>
              <a:t>Stereotypes and Equality </a:t>
            </a:r>
            <a:br>
              <a:rPr lang="en-GB" sz="1350" dirty="0">
                <a:latin typeface="Century Gothic" panose="020B0502020202020204" pitchFamily="34" charset="0"/>
              </a:rPr>
            </a:br>
            <a:r>
              <a:rPr lang="en-GB" sz="1350" dirty="0">
                <a:latin typeface="Century Gothic" panose="020B0502020202020204" pitchFamily="34" charset="0"/>
              </a:rPr>
              <a:t>Being Fair </a:t>
            </a:r>
            <a:br>
              <a:rPr lang="en-GB" sz="1350" dirty="0">
                <a:latin typeface="Century Gothic" panose="020B0502020202020204" pitchFamily="34" charset="0"/>
              </a:rPr>
            </a:br>
            <a:r>
              <a:rPr lang="en-GB" sz="1350" dirty="0">
                <a:latin typeface="Century Gothic" panose="020B0502020202020204" pitchFamily="34" charset="0"/>
              </a:rPr>
              <a:t>Being transgender</a:t>
            </a:r>
            <a:br>
              <a:rPr lang="en-GB" sz="1350" dirty="0">
                <a:latin typeface="Century Gothic" panose="020B0502020202020204" pitchFamily="34" charset="0"/>
              </a:rPr>
            </a:br>
            <a:r>
              <a:rPr lang="en-GB" sz="1350" dirty="0">
                <a:latin typeface="Century Gothic" panose="020B0502020202020204" pitchFamily="34" charset="0"/>
              </a:rPr>
              <a:t>My senses</a:t>
            </a:r>
            <a:br>
              <a:rPr lang="en-GB" sz="1350" dirty="0">
                <a:latin typeface="Century Gothic" panose="020B0502020202020204" pitchFamily="34" charset="0"/>
              </a:rPr>
            </a:br>
            <a:r>
              <a:rPr lang="en-GB" sz="1350" dirty="0">
                <a:latin typeface="Century Gothic" panose="020B0502020202020204" pitchFamily="34" charset="0"/>
              </a:rPr>
              <a:t>What is consent? </a:t>
            </a:r>
            <a:br>
              <a:rPr lang="en-GB" sz="1350" dirty="0">
                <a:latin typeface="Century Gothic" panose="020B0502020202020204" pitchFamily="34" charset="0"/>
              </a:rPr>
            </a:br>
            <a:r>
              <a:rPr lang="en-GB" sz="1350" dirty="0">
                <a:latin typeface="Century Gothic" panose="020B0502020202020204" pitchFamily="34" charset="0"/>
              </a:rPr>
              <a:t>My body is mine   </a:t>
            </a:r>
            <a:br>
              <a:rPr lang="en-GB" sz="1350" dirty="0">
                <a:latin typeface="Century Gothic" panose="020B0502020202020204" pitchFamily="34" charset="0"/>
              </a:rPr>
            </a:br>
            <a:r>
              <a:rPr lang="en-GB" sz="1350" dirty="0">
                <a:latin typeface="Century Gothic" panose="020B0502020202020204" pitchFamily="34" charset="0"/>
              </a:rPr>
              <a:t>Where do we go online? </a:t>
            </a:r>
            <a:br>
              <a:rPr lang="en-GB" sz="1350" dirty="0">
                <a:latin typeface="Century Gothic" panose="020B0502020202020204" pitchFamily="34" charset="0"/>
              </a:rPr>
            </a:br>
            <a:r>
              <a:rPr lang="en-GB" sz="1350" dirty="0">
                <a:latin typeface="Century Gothic" panose="020B0502020202020204" pitchFamily="34" charset="0"/>
              </a:rPr>
              <a:t>Being smart online </a:t>
            </a:r>
            <a:br>
              <a:rPr lang="en-GB" sz="1350" dirty="0">
                <a:latin typeface="Century Gothic" panose="020B0502020202020204" pitchFamily="34" charset="0"/>
              </a:rPr>
            </a:br>
            <a:r>
              <a:rPr lang="en-GB" sz="1350" dirty="0">
                <a:latin typeface="Century Gothic" panose="020B0502020202020204" pitchFamily="34" charset="0"/>
              </a:rPr>
              <a:t>When I feel safe / Feel unsafe </a:t>
            </a:r>
            <a:br>
              <a:rPr lang="en-GB" sz="1350" dirty="0">
                <a:latin typeface="Century Gothic" panose="020B0502020202020204" pitchFamily="34" charset="0"/>
              </a:rPr>
            </a:br>
            <a:r>
              <a:rPr lang="en-GB" sz="1350" dirty="0">
                <a:latin typeface="Century Gothic" panose="020B0502020202020204" pitchFamily="34" charset="0"/>
              </a:rPr>
              <a:t>My 5 trusted individuals </a:t>
            </a:r>
            <a:br>
              <a:rPr lang="en-GB" sz="1350" dirty="0">
                <a:latin typeface="Century Gothic" panose="020B0502020202020204" pitchFamily="34" charset="0"/>
              </a:rPr>
            </a:br>
            <a:r>
              <a:rPr lang="en-GB" sz="1350" dirty="0">
                <a:latin typeface="Century Gothic" panose="020B0502020202020204" pitchFamily="34" charset="0"/>
              </a:rPr>
              <a:t>Bullying </a:t>
            </a:r>
            <a:br>
              <a:rPr lang="en-GB" sz="1350" dirty="0">
                <a:latin typeface="Century Gothic" panose="020B0502020202020204" pitchFamily="34" charset="0"/>
              </a:rPr>
            </a:br>
            <a:r>
              <a:rPr lang="en-GB" sz="1350" dirty="0">
                <a:latin typeface="Century Gothic" panose="020B0502020202020204" pitchFamily="34" charset="0"/>
              </a:rPr>
              <a:t>Physical Abuse &amp; Neglect </a:t>
            </a:r>
            <a:br>
              <a:rPr lang="en-GB" sz="1350" dirty="0">
                <a:latin typeface="Century Gothic" panose="020B0502020202020204" pitchFamily="34" charset="0"/>
              </a:rPr>
            </a:br>
            <a:r>
              <a:rPr lang="en-GB" sz="1350" dirty="0">
                <a:latin typeface="Century Gothic" panose="020B0502020202020204" pitchFamily="34" charset="0"/>
              </a:rPr>
              <a:t>Sexual abuse </a:t>
            </a:r>
          </a:p>
        </p:txBody>
      </p:sp>
      <p:sp>
        <p:nvSpPr>
          <p:cNvPr id="3" name="Rectangle 2">
            <a:extLst>
              <a:ext uri="{FF2B5EF4-FFF2-40B4-BE49-F238E27FC236}">
                <a16:creationId xmlns:a16="http://schemas.microsoft.com/office/drawing/2014/main" id="{5D730225-E8C6-45BC-9AC8-6BCFE5BD7FCD}"/>
              </a:ext>
            </a:extLst>
          </p:cNvPr>
          <p:cNvSpPr/>
          <p:nvPr/>
        </p:nvSpPr>
        <p:spPr>
          <a:xfrm>
            <a:off x="920930" y="-43888682"/>
            <a:ext cx="4572000" cy="5493812"/>
          </a:xfrm>
          <a:prstGeom prst="rect">
            <a:avLst/>
          </a:prstGeom>
        </p:spPr>
        <p:txBody>
          <a:bodyPr>
            <a:spAutoFit/>
          </a:bodyPr>
          <a:lstStyle/>
          <a:p>
            <a:r>
              <a:rPr lang="en-GB" sz="1350" b="1" dirty="0">
                <a:solidFill>
                  <a:srgbClr val="800000"/>
                </a:solidFill>
              </a:rPr>
              <a:t>First Level</a:t>
            </a:r>
          </a:p>
          <a:p>
            <a:r>
              <a:rPr lang="en-GB" sz="1350" dirty="0">
                <a:solidFill>
                  <a:srgbClr val="800000"/>
                </a:solidFill>
              </a:rPr>
              <a:t>Names of parts of my body </a:t>
            </a:r>
          </a:p>
          <a:p>
            <a:r>
              <a:rPr lang="en-GB" sz="1350" dirty="0">
                <a:solidFill>
                  <a:srgbClr val="800000"/>
                </a:solidFill>
              </a:rPr>
              <a:t>My body belongs to me </a:t>
            </a:r>
          </a:p>
          <a:p>
            <a:r>
              <a:rPr lang="en-GB" sz="1350" dirty="0">
                <a:solidFill>
                  <a:srgbClr val="800000"/>
                </a:solidFill>
              </a:rPr>
              <a:t>My friends/Being a friend </a:t>
            </a:r>
          </a:p>
          <a:p>
            <a:r>
              <a:rPr lang="en-GB" sz="1350" dirty="0">
                <a:solidFill>
                  <a:srgbClr val="800000"/>
                </a:solidFill>
              </a:rPr>
              <a:t>Kindness and Empathy </a:t>
            </a:r>
          </a:p>
          <a:p>
            <a:r>
              <a:rPr lang="en-GB" sz="1350" dirty="0">
                <a:solidFill>
                  <a:srgbClr val="800000"/>
                </a:solidFill>
              </a:rPr>
              <a:t>When friends fall out </a:t>
            </a:r>
          </a:p>
          <a:p>
            <a:r>
              <a:rPr lang="en-GB" sz="1350" dirty="0">
                <a:solidFill>
                  <a:srgbClr val="800000"/>
                </a:solidFill>
              </a:rPr>
              <a:t>Looking after plants and animals</a:t>
            </a:r>
          </a:p>
          <a:p>
            <a:r>
              <a:rPr lang="en-GB" sz="1350" dirty="0">
                <a:solidFill>
                  <a:srgbClr val="800000"/>
                </a:solidFill>
              </a:rPr>
              <a:t>Learning about life cycles </a:t>
            </a:r>
          </a:p>
          <a:p>
            <a:r>
              <a:rPr lang="en-GB" sz="1350" dirty="0">
                <a:solidFill>
                  <a:srgbClr val="800000"/>
                </a:solidFill>
              </a:rPr>
              <a:t>Looking after pets</a:t>
            </a:r>
          </a:p>
          <a:p>
            <a:r>
              <a:rPr lang="en-GB" sz="1350" dirty="0">
                <a:solidFill>
                  <a:srgbClr val="800000"/>
                </a:solidFill>
              </a:rPr>
              <a:t>People who help and look after me</a:t>
            </a:r>
          </a:p>
          <a:p>
            <a:r>
              <a:rPr lang="en-GB" sz="1350" dirty="0">
                <a:solidFill>
                  <a:srgbClr val="800000"/>
                </a:solidFill>
              </a:rPr>
              <a:t>People who are special to me </a:t>
            </a:r>
          </a:p>
          <a:p>
            <a:r>
              <a:rPr lang="en-GB" sz="1350" dirty="0">
                <a:solidFill>
                  <a:srgbClr val="800000"/>
                </a:solidFill>
              </a:rPr>
              <a:t>When I have a question or worry </a:t>
            </a:r>
          </a:p>
          <a:p>
            <a:r>
              <a:rPr lang="en-GB" sz="1350" dirty="0">
                <a:solidFill>
                  <a:srgbClr val="800000"/>
                </a:solidFill>
              </a:rPr>
              <a:t>Professional People</a:t>
            </a:r>
          </a:p>
          <a:p>
            <a:r>
              <a:rPr lang="en-GB" sz="1350" dirty="0">
                <a:solidFill>
                  <a:srgbClr val="800000"/>
                </a:solidFill>
              </a:rPr>
              <a:t>My family/All our families are different</a:t>
            </a:r>
          </a:p>
          <a:p>
            <a:r>
              <a:rPr lang="en-GB" sz="1350" dirty="0">
                <a:solidFill>
                  <a:srgbClr val="800000"/>
                </a:solidFill>
              </a:rPr>
              <a:t>This is how I feel </a:t>
            </a:r>
          </a:p>
          <a:p>
            <a:r>
              <a:rPr lang="en-GB" sz="1350" dirty="0">
                <a:solidFill>
                  <a:srgbClr val="800000"/>
                </a:solidFill>
              </a:rPr>
              <a:t>Feeling safe </a:t>
            </a:r>
          </a:p>
          <a:p>
            <a:r>
              <a:rPr lang="en-GB" sz="1350" dirty="0">
                <a:solidFill>
                  <a:srgbClr val="800000"/>
                </a:solidFill>
              </a:rPr>
              <a:t>Similarity, diversity and respect</a:t>
            </a:r>
          </a:p>
          <a:p>
            <a:r>
              <a:rPr lang="en-GB" sz="1350" dirty="0">
                <a:solidFill>
                  <a:srgbClr val="800000"/>
                </a:solidFill>
              </a:rPr>
              <a:t>I am unique: My self portrait </a:t>
            </a:r>
          </a:p>
          <a:p>
            <a:r>
              <a:rPr lang="en-GB" sz="1350" dirty="0">
                <a:solidFill>
                  <a:srgbClr val="800000"/>
                </a:solidFill>
              </a:rPr>
              <a:t>We are similar and different  </a:t>
            </a:r>
          </a:p>
          <a:p>
            <a:r>
              <a:rPr lang="en-GB" sz="1350" dirty="0">
                <a:solidFill>
                  <a:srgbClr val="800000"/>
                </a:solidFill>
              </a:rPr>
              <a:t>Boys and Girls </a:t>
            </a:r>
          </a:p>
          <a:p>
            <a:r>
              <a:rPr lang="en-GB" sz="1350" dirty="0">
                <a:solidFill>
                  <a:srgbClr val="800000"/>
                </a:solidFill>
              </a:rPr>
              <a:t>Disability </a:t>
            </a:r>
          </a:p>
          <a:p>
            <a:r>
              <a:rPr lang="en-GB" sz="1350" dirty="0">
                <a:solidFill>
                  <a:srgbClr val="800000"/>
                </a:solidFill>
              </a:rPr>
              <a:t>Heterosexual/LGB </a:t>
            </a:r>
          </a:p>
          <a:p>
            <a:r>
              <a:rPr lang="en-GB" sz="1350" dirty="0">
                <a:solidFill>
                  <a:srgbClr val="800000"/>
                </a:solidFill>
              </a:rPr>
              <a:t>Keeping clean</a:t>
            </a:r>
          </a:p>
          <a:p>
            <a:r>
              <a:rPr lang="en-GB" sz="1350" dirty="0">
                <a:solidFill>
                  <a:srgbClr val="800000"/>
                </a:solidFill>
              </a:rPr>
              <a:t>Safe and happy online</a:t>
            </a:r>
          </a:p>
          <a:p>
            <a:r>
              <a:rPr lang="en-GB" sz="1350" dirty="0">
                <a:solidFill>
                  <a:srgbClr val="800000"/>
                </a:solidFill>
              </a:rPr>
              <a:t>How human life begins, pregnancy and birth</a:t>
            </a:r>
          </a:p>
          <a:p>
            <a:r>
              <a:rPr lang="en-GB" sz="1350" dirty="0">
                <a:solidFill>
                  <a:srgbClr val="800000"/>
                </a:solidFill>
              </a:rPr>
              <a:t>How human life begins, pregnancy and birth What babies need </a:t>
            </a:r>
          </a:p>
        </p:txBody>
      </p:sp>
      <p:sp>
        <p:nvSpPr>
          <p:cNvPr id="7" name="Title 1">
            <a:extLst>
              <a:ext uri="{FF2B5EF4-FFF2-40B4-BE49-F238E27FC236}">
                <a16:creationId xmlns:a16="http://schemas.microsoft.com/office/drawing/2014/main" id="{361693DB-15A0-4D82-8133-96A54243C02A}"/>
              </a:ext>
            </a:extLst>
          </p:cNvPr>
          <p:cNvSpPr txBox="1">
            <a:spLocks/>
          </p:cNvSpPr>
          <p:nvPr/>
        </p:nvSpPr>
        <p:spPr>
          <a:xfrm>
            <a:off x="2897465" y="4000965"/>
            <a:ext cx="3272554" cy="1790700"/>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1200" b="1" u="sng" dirty="0">
                <a:latin typeface="Century Gothic" panose="020B0502020202020204" pitchFamily="34" charset="0"/>
              </a:rPr>
              <a:t>First Level (P2 to P4)</a:t>
            </a:r>
            <a:br>
              <a:rPr lang="en-GB" sz="1200" b="1" dirty="0">
                <a:latin typeface="Century Gothic" panose="020B0502020202020204" pitchFamily="34" charset="0"/>
              </a:rPr>
            </a:br>
            <a:r>
              <a:rPr lang="en-GB" sz="1200" dirty="0">
                <a:latin typeface="Century Gothic" panose="020B0502020202020204" pitchFamily="34" charset="0"/>
              </a:rPr>
              <a:t>Names of parts of my body </a:t>
            </a:r>
          </a:p>
          <a:p>
            <a:pPr algn="l"/>
            <a:r>
              <a:rPr lang="en-GB" sz="1200" dirty="0">
                <a:latin typeface="Century Gothic" panose="020B0502020202020204" pitchFamily="34" charset="0"/>
              </a:rPr>
              <a:t>My body belongs to me</a:t>
            </a:r>
          </a:p>
          <a:p>
            <a:pPr algn="l"/>
            <a:r>
              <a:rPr lang="en-GB" sz="1200" dirty="0">
                <a:latin typeface="Century Gothic" panose="020B0502020202020204" pitchFamily="34" charset="0"/>
              </a:rPr>
              <a:t>My friends/Being a friend </a:t>
            </a:r>
          </a:p>
          <a:p>
            <a:pPr algn="l"/>
            <a:r>
              <a:rPr lang="en-GB" sz="1200" dirty="0">
                <a:latin typeface="Century Gothic" panose="020B0502020202020204" pitchFamily="34" charset="0"/>
              </a:rPr>
              <a:t>Kindness and Empathy </a:t>
            </a:r>
          </a:p>
          <a:p>
            <a:pPr algn="l"/>
            <a:r>
              <a:rPr lang="en-GB" sz="1200" dirty="0">
                <a:latin typeface="Century Gothic" panose="020B0502020202020204" pitchFamily="34" charset="0"/>
              </a:rPr>
              <a:t>When friends fall out </a:t>
            </a:r>
          </a:p>
          <a:p>
            <a:pPr algn="l"/>
            <a:r>
              <a:rPr lang="en-GB" sz="1200" dirty="0">
                <a:latin typeface="Century Gothic" panose="020B0502020202020204" pitchFamily="34" charset="0"/>
              </a:rPr>
              <a:t>Looking after plants </a:t>
            </a:r>
          </a:p>
          <a:p>
            <a:pPr algn="l"/>
            <a:r>
              <a:rPr lang="en-GB" sz="1200" dirty="0">
                <a:latin typeface="Century Gothic" panose="020B0502020202020204" pitchFamily="34" charset="0"/>
              </a:rPr>
              <a:t>Learning about life cycles </a:t>
            </a:r>
          </a:p>
          <a:p>
            <a:pPr algn="l"/>
            <a:r>
              <a:rPr lang="en-GB" sz="1200" dirty="0">
                <a:latin typeface="Century Gothic" panose="020B0502020202020204" pitchFamily="34" charset="0"/>
              </a:rPr>
              <a:t>Looking after pets </a:t>
            </a:r>
          </a:p>
          <a:p>
            <a:pPr algn="l"/>
            <a:r>
              <a:rPr lang="en-GB" sz="1200" dirty="0">
                <a:latin typeface="Century Gothic" panose="020B0502020202020204" pitchFamily="34" charset="0"/>
              </a:rPr>
              <a:t>People who help and look after me</a:t>
            </a:r>
          </a:p>
          <a:p>
            <a:pPr algn="l"/>
            <a:r>
              <a:rPr lang="en-GB" sz="1200" dirty="0">
                <a:latin typeface="Century Gothic" panose="020B0502020202020204" pitchFamily="34" charset="0"/>
              </a:rPr>
              <a:t>People who are special to me </a:t>
            </a:r>
          </a:p>
          <a:p>
            <a:pPr algn="l"/>
            <a:r>
              <a:rPr lang="en-GB" sz="1200" dirty="0">
                <a:latin typeface="Century Gothic" panose="020B0502020202020204" pitchFamily="34" charset="0"/>
              </a:rPr>
              <a:t>When I have a question or worry </a:t>
            </a:r>
          </a:p>
          <a:p>
            <a:pPr algn="l"/>
            <a:r>
              <a:rPr lang="en-GB" sz="1200" dirty="0">
                <a:latin typeface="Century Gothic" panose="020B0502020202020204" pitchFamily="34" charset="0"/>
              </a:rPr>
              <a:t>Professional People </a:t>
            </a:r>
          </a:p>
          <a:p>
            <a:pPr algn="l"/>
            <a:r>
              <a:rPr lang="en-GB" sz="1200" dirty="0">
                <a:latin typeface="Century Gothic" panose="020B0502020202020204" pitchFamily="34" charset="0"/>
              </a:rPr>
              <a:t>My family/All our families are different</a:t>
            </a:r>
          </a:p>
          <a:p>
            <a:pPr algn="l"/>
            <a:r>
              <a:rPr lang="en-GB" sz="1200" dirty="0">
                <a:latin typeface="Century Gothic" panose="020B0502020202020204" pitchFamily="34" charset="0"/>
              </a:rPr>
              <a:t>Feelings and safety</a:t>
            </a:r>
          </a:p>
          <a:p>
            <a:pPr algn="l"/>
            <a:r>
              <a:rPr lang="en-GB" sz="1200" dirty="0">
                <a:latin typeface="Century Gothic" panose="020B0502020202020204" pitchFamily="34" charset="0"/>
              </a:rPr>
              <a:t>This is how I feel </a:t>
            </a:r>
          </a:p>
          <a:p>
            <a:pPr algn="l"/>
            <a:r>
              <a:rPr lang="en-GB" sz="1200" dirty="0">
                <a:latin typeface="Century Gothic" panose="020B0502020202020204" pitchFamily="34" charset="0"/>
              </a:rPr>
              <a:t>Feeling safe </a:t>
            </a:r>
          </a:p>
          <a:p>
            <a:pPr algn="l"/>
            <a:r>
              <a:rPr lang="en-GB" sz="1200" dirty="0">
                <a:latin typeface="Century Gothic" panose="020B0502020202020204" pitchFamily="34" charset="0"/>
              </a:rPr>
              <a:t>Similarity, diversity and respect</a:t>
            </a:r>
          </a:p>
          <a:p>
            <a:pPr algn="l"/>
            <a:r>
              <a:rPr lang="en-GB" sz="1200" dirty="0">
                <a:latin typeface="Century Gothic" panose="020B0502020202020204" pitchFamily="34" charset="0"/>
              </a:rPr>
              <a:t>I am unique: My self portrait </a:t>
            </a:r>
          </a:p>
          <a:p>
            <a:pPr algn="l"/>
            <a:r>
              <a:rPr lang="en-GB" sz="1200" dirty="0">
                <a:latin typeface="Century Gothic" panose="020B0502020202020204" pitchFamily="34" charset="0"/>
              </a:rPr>
              <a:t>We are similar and different </a:t>
            </a:r>
          </a:p>
          <a:p>
            <a:pPr algn="l"/>
            <a:r>
              <a:rPr lang="en-GB" sz="1200" dirty="0">
                <a:latin typeface="Century Gothic" panose="020B0502020202020204" pitchFamily="34" charset="0"/>
              </a:rPr>
              <a:t>Boys and Girls</a:t>
            </a:r>
          </a:p>
          <a:p>
            <a:pPr algn="l"/>
            <a:r>
              <a:rPr lang="en-GB" sz="1200" dirty="0">
                <a:latin typeface="Century Gothic" panose="020B0502020202020204" pitchFamily="34" charset="0"/>
              </a:rPr>
              <a:t>Disability </a:t>
            </a:r>
          </a:p>
          <a:p>
            <a:pPr algn="l"/>
            <a:r>
              <a:rPr lang="en-GB" sz="1200" dirty="0">
                <a:latin typeface="Century Gothic" panose="020B0502020202020204" pitchFamily="34" charset="0"/>
              </a:rPr>
              <a:t>Heterosexual/LGB</a:t>
            </a:r>
          </a:p>
          <a:p>
            <a:pPr algn="l"/>
            <a:r>
              <a:rPr lang="en-GB" sz="1200" dirty="0">
                <a:latin typeface="Century Gothic" panose="020B0502020202020204" pitchFamily="34" charset="0"/>
              </a:rPr>
              <a:t>Keeping clean</a:t>
            </a:r>
          </a:p>
          <a:p>
            <a:pPr algn="l"/>
            <a:r>
              <a:rPr lang="en-GB" sz="1200" dirty="0">
                <a:latin typeface="Century Gothic" panose="020B0502020202020204" pitchFamily="34" charset="0"/>
              </a:rPr>
              <a:t>Safe and happy online</a:t>
            </a:r>
          </a:p>
          <a:p>
            <a:pPr algn="l"/>
            <a:r>
              <a:rPr lang="en-GB" sz="1200" dirty="0">
                <a:latin typeface="Century Gothic" panose="020B0502020202020204" pitchFamily="34" charset="0"/>
              </a:rPr>
              <a:t>How human life begins, pregnancy and birth </a:t>
            </a:r>
          </a:p>
          <a:p>
            <a:pPr algn="l"/>
            <a:r>
              <a:rPr lang="en-GB" sz="1200" dirty="0">
                <a:latin typeface="Century Gothic" panose="020B0502020202020204" pitchFamily="34" charset="0"/>
              </a:rPr>
              <a:t>What babies need </a:t>
            </a:r>
          </a:p>
        </p:txBody>
      </p:sp>
      <p:sp>
        <p:nvSpPr>
          <p:cNvPr id="6" name="Title 1">
            <a:extLst>
              <a:ext uri="{FF2B5EF4-FFF2-40B4-BE49-F238E27FC236}">
                <a16:creationId xmlns:a16="http://schemas.microsoft.com/office/drawing/2014/main" id="{71D39F1A-9FCE-41D4-BCA8-8509C6066776}"/>
              </a:ext>
            </a:extLst>
          </p:cNvPr>
          <p:cNvSpPr txBox="1">
            <a:spLocks/>
          </p:cNvSpPr>
          <p:nvPr/>
        </p:nvSpPr>
        <p:spPr>
          <a:xfrm>
            <a:off x="374820" y="3764467"/>
            <a:ext cx="3272554" cy="571500"/>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1200" b="1" u="sng" dirty="0">
                <a:latin typeface="Century Gothic" panose="020B0502020202020204" pitchFamily="34" charset="0"/>
              </a:rPr>
              <a:t>Early Level Nursery to P1</a:t>
            </a:r>
            <a:br>
              <a:rPr lang="en-GB" sz="1200" b="1" dirty="0">
                <a:latin typeface="Century Gothic" panose="020B0502020202020204" pitchFamily="34" charset="0"/>
              </a:rPr>
            </a:br>
            <a:r>
              <a:rPr lang="en-GB" sz="1200" dirty="0">
                <a:latin typeface="Century Gothic" panose="020B0502020202020204" pitchFamily="34" charset="0"/>
              </a:rPr>
              <a:t>My Body</a:t>
            </a:r>
          </a:p>
          <a:p>
            <a:pPr algn="l"/>
            <a:r>
              <a:rPr lang="en-GB" sz="1200" dirty="0">
                <a:latin typeface="Century Gothic" panose="020B0502020202020204" pitchFamily="34" charset="0"/>
              </a:rPr>
              <a:t>My Body Belongs to Me</a:t>
            </a:r>
          </a:p>
          <a:p>
            <a:pPr algn="l"/>
            <a:r>
              <a:rPr lang="en-GB" sz="1200" dirty="0">
                <a:latin typeface="Century Gothic" panose="020B0502020202020204" pitchFamily="34" charset="0"/>
              </a:rPr>
              <a:t>Unique, Similar and Different</a:t>
            </a:r>
          </a:p>
          <a:p>
            <a:pPr algn="l"/>
            <a:r>
              <a:rPr lang="en-GB" sz="1200" dirty="0">
                <a:latin typeface="Century Gothic" panose="020B0502020202020204" pitchFamily="34" charset="0"/>
              </a:rPr>
              <a:t>Our Families</a:t>
            </a:r>
          </a:p>
          <a:p>
            <a:pPr algn="l"/>
            <a:r>
              <a:rPr lang="en-GB" sz="1200" dirty="0">
                <a:latin typeface="Century Gothic" panose="020B0502020202020204" pitchFamily="34" charset="0"/>
              </a:rPr>
              <a:t>People Who Help </a:t>
            </a:r>
          </a:p>
          <a:p>
            <a:pPr algn="l"/>
            <a:r>
              <a:rPr lang="en-GB" sz="1200" dirty="0">
                <a:latin typeface="Century Gothic" panose="020B0502020202020204" pitchFamily="34" charset="0"/>
              </a:rPr>
              <a:t>and Look After Me</a:t>
            </a:r>
          </a:p>
          <a:p>
            <a:pPr algn="l"/>
            <a:r>
              <a:rPr lang="en-GB" sz="1200" dirty="0">
                <a:latin typeface="Century Gothic" panose="020B0502020202020204" pitchFamily="34" charset="0"/>
              </a:rPr>
              <a:t>Asking Questions, </a:t>
            </a:r>
          </a:p>
          <a:p>
            <a:pPr algn="l"/>
            <a:r>
              <a:rPr lang="en-GB" sz="1200" dirty="0">
                <a:latin typeface="Century Gothic" panose="020B0502020202020204" pitchFamily="34" charset="0"/>
              </a:rPr>
              <a:t>Making Choices</a:t>
            </a:r>
          </a:p>
          <a:p>
            <a:pPr algn="l"/>
            <a:r>
              <a:rPr lang="en-GB" sz="1200" dirty="0">
                <a:latin typeface="Century Gothic" panose="020B0502020202020204" pitchFamily="34" charset="0"/>
              </a:rPr>
              <a:t>Saying Yes/Saying No</a:t>
            </a:r>
          </a:p>
          <a:p>
            <a:pPr algn="l"/>
            <a:r>
              <a:rPr lang="en-GB" sz="1200" dirty="0">
                <a:latin typeface="Century Gothic" panose="020B0502020202020204" pitchFamily="34" charset="0"/>
              </a:rPr>
              <a:t>Friends and Friendship: </a:t>
            </a:r>
          </a:p>
          <a:p>
            <a:pPr algn="l"/>
            <a:r>
              <a:rPr lang="en-GB" sz="1200" dirty="0">
                <a:latin typeface="Century Gothic" panose="020B0502020202020204" pitchFamily="34" charset="0"/>
              </a:rPr>
              <a:t>Helping Others</a:t>
            </a:r>
          </a:p>
          <a:p>
            <a:pPr algn="l"/>
            <a:r>
              <a:rPr lang="en-GB" sz="1200" dirty="0">
                <a:latin typeface="Century Gothic" panose="020B0502020202020204" pitchFamily="34" charset="0"/>
              </a:rPr>
              <a:t>Playing Together, Being Kind</a:t>
            </a:r>
          </a:p>
          <a:p>
            <a:pPr algn="l"/>
            <a:r>
              <a:rPr lang="en-GB" sz="1200" dirty="0">
                <a:latin typeface="Century Gothic" panose="020B0502020202020204" pitchFamily="34" charset="0"/>
              </a:rPr>
              <a:t>Personal Space and Privacy</a:t>
            </a:r>
          </a:p>
          <a:p>
            <a:pPr algn="l"/>
            <a:r>
              <a:rPr lang="en-GB" sz="1200" dirty="0">
                <a:latin typeface="Century Gothic" panose="020B0502020202020204" pitchFamily="34" charset="0"/>
              </a:rPr>
              <a:t>When I Feel Sad or Upset)</a:t>
            </a:r>
          </a:p>
          <a:p>
            <a:pPr algn="l"/>
            <a:r>
              <a:rPr lang="en-GB" sz="1200" dirty="0">
                <a:latin typeface="Century Gothic" panose="020B0502020202020204" pitchFamily="34" charset="0"/>
              </a:rPr>
              <a:t>Looking After Plants </a:t>
            </a:r>
          </a:p>
          <a:p>
            <a:pPr algn="l"/>
            <a:r>
              <a:rPr lang="en-GB" sz="1200" dirty="0">
                <a:latin typeface="Century Gothic" panose="020B0502020202020204" pitchFamily="34" charset="0"/>
              </a:rPr>
              <a:t>and Animals</a:t>
            </a:r>
          </a:p>
          <a:p>
            <a:pPr algn="l"/>
            <a:r>
              <a:rPr lang="en-GB" sz="1200" dirty="0">
                <a:latin typeface="Century Gothic" panose="020B0502020202020204" pitchFamily="34" charset="0"/>
              </a:rPr>
              <a:t>Pregnancy and </a:t>
            </a:r>
          </a:p>
          <a:p>
            <a:pPr algn="l"/>
            <a:r>
              <a:rPr lang="en-GB" sz="1200" dirty="0">
                <a:latin typeface="Century Gothic" panose="020B0502020202020204" pitchFamily="34" charset="0"/>
              </a:rPr>
              <a:t>Looking After a Baby</a:t>
            </a:r>
          </a:p>
        </p:txBody>
      </p:sp>
      <p:pic>
        <p:nvPicPr>
          <p:cNvPr id="9" name="Picture 8">
            <a:extLst>
              <a:ext uri="{FF2B5EF4-FFF2-40B4-BE49-F238E27FC236}">
                <a16:creationId xmlns:a16="http://schemas.microsoft.com/office/drawing/2014/main" id="{6BB9E4AB-979C-A34A-91AD-D4923667F71F}"/>
              </a:ext>
            </a:extLst>
          </p:cNvPr>
          <p:cNvPicPr>
            <a:picLocks noChangeAspect="1"/>
          </p:cNvPicPr>
          <p:nvPr/>
        </p:nvPicPr>
        <p:blipFill>
          <a:blip r:embed="rId2"/>
          <a:stretch>
            <a:fillRect/>
          </a:stretch>
        </p:blipFill>
        <p:spPr>
          <a:xfrm>
            <a:off x="455566" y="4762039"/>
            <a:ext cx="930728" cy="1028699"/>
          </a:xfrm>
          <a:prstGeom prst="rect">
            <a:avLst/>
          </a:prstGeom>
        </p:spPr>
      </p:pic>
      <p:sp>
        <p:nvSpPr>
          <p:cNvPr id="10" name="Title 1">
            <a:extLst>
              <a:ext uri="{FF2B5EF4-FFF2-40B4-BE49-F238E27FC236}">
                <a16:creationId xmlns:a16="http://schemas.microsoft.com/office/drawing/2014/main" id="{D6224FC5-351A-C148-9920-EED7A10AB82E}"/>
              </a:ext>
            </a:extLst>
          </p:cNvPr>
          <p:cNvSpPr txBox="1">
            <a:spLocks/>
          </p:cNvSpPr>
          <p:nvPr/>
        </p:nvSpPr>
        <p:spPr>
          <a:xfrm>
            <a:off x="272767" y="133323"/>
            <a:ext cx="7787208" cy="106613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200" dirty="0">
                <a:latin typeface="Century Gothic" panose="020B0502020202020204" pitchFamily="34" charset="0"/>
                <a:cs typeface="Calibri Light" panose="020F0302020204030204" pitchFamily="34" charset="0"/>
              </a:rPr>
              <a:t>Overview of RSHP topics </a:t>
            </a:r>
          </a:p>
        </p:txBody>
      </p:sp>
      <p:pic>
        <p:nvPicPr>
          <p:cNvPr id="11" name="Picture 10">
            <a:extLst>
              <a:ext uri="{FF2B5EF4-FFF2-40B4-BE49-F238E27FC236}">
                <a16:creationId xmlns:a16="http://schemas.microsoft.com/office/drawing/2014/main" id="{B6FC199C-9846-7046-8399-E4F0EE20E14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67572" y="274638"/>
            <a:ext cx="1725092" cy="588561"/>
          </a:xfrm>
          <a:prstGeom prst="rect">
            <a:avLst/>
          </a:prstGeom>
        </p:spPr>
      </p:pic>
    </p:spTree>
    <p:extLst>
      <p:ext uri="{BB962C8B-B14F-4D97-AF65-F5344CB8AC3E}">
        <p14:creationId xmlns:p14="http://schemas.microsoft.com/office/powerpoint/2010/main" val="37451084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842992" cy="1066130"/>
          </a:xfrm>
        </p:spPr>
        <p:txBody>
          <a:bodyPr>
            <a:normAutofit fontScale="90000"/>
          </a:bodyPr>
          <a:lstStyle/>
          <a:p>
            <a:pPr algn="l"/>
            <a:r>
              <a:rPr lang="en-GB" sz="3200" dirty="0">
                <a:latin typeface="Century Gothic" panose="020B0502020202020204" pitchFamily="34" charset="0"/>
                <a:cs typeface="Calibri Light" panose="020F0302020204030204" pitchFamily="34" charset="0"/>
              </a:rPr>
              <a:t>What do we do at Early Level?</a:t>
            </a:r>
          </a:p>
        </p:txBody>
      </p:sp>
      <p:sp>
        <p:nvSpPr>
          <p:cNvPr id="3" name="Content Placeholder 2"/>
          <p:cNvSpPr>
            <a:spLocks noGrp="1"/>
          </p:cNvSpPr>
          <p:nvPr>
            <p:ph idx="1"/>
          </p:nvPr>
        </p:nvSpPr>
        <p:spPr>
          <a:xfrm>
            <a:off x="457200" y="1556792"/>
            <a:ext cx="8229600" cy="4886003"/>
          </a:xfrm>
        </p:spPr>
        <p:txBody>
          <a:bodyPr>
            <a:normAutofit fontScale="92500" lnSpcReduction="20000"/>
          </a:bodyPr>
          <a:lstStyle/>
          <a:p>
            <a:pPr marL="0" indent="0">
              <a:buNone/>
            </a:pPr>
            <a:r>
              <a:rPr lang="en-GB" sz="2000" dirty="0">
                <a:latin typeface="Century Gothic" panose="020B0502020202020204" pitchFamily="34" charset="0"/>
              </a:rPr>
              <a:t>When it comes to </a:t>
            </a:r>
            <a:r>
              <a:rPr lang="en-GB" sz="2000" b="1" dirty="0">
                <a:latin typeface="Century Gothic" panose="020B0502020202020204" pitchFamily="34" charset="0"/>
              </a:rPr>
              <a:t>families and friendships</a:t>
            </a:r>
            <a:r>
              <a:rPr lang="en-GB" sz="2000" dirty="0">
                <a:latin typeface="Century Gothic" panose="020B0502020202020204" pitchFamily="34" charset="0"/>
              </a:rPr>
              <a:t>, children learn: </a:t>
            </a:r>
          </a:p>
          <a:p>
            <a:pPr lvl="0"/>
            <a:r>
              <a:rPr lang="en-GB" sz="2000" dirty="0">
                <a:latin typeface="Century Gothic" panose="020B0502020202020204" pitchFamily="34" charset="0"/>
              </a:rPr>
              <a:t>That all our families are different, and that people who are important to the children provide care and love. </a:t>
            </a:r>
          </a:p>
          <a:p>
            <a:pPr lvl="0"/>
            <a:r>
              <a:rPr lang="en-GB" sz="2000" dirty="0">
                <a:latin typeface="Century Gothic" panose="020B0502020202020204" pitchFamily="34" charset="0"/>
              </a:rPr>
              <a:t>How to make and keep friendships, thinking about how they get along with other children, play together, co-operate and share. This can include learning about personal space and to recognise and respect how another person is feeling.  </a:t>
            </a:r>
          </a:p>
          <a:p>
            <a:pPr lvl="0"/>
            <a:r>
              <a:rPr lang="en-GB" sz="2000" dirty="0">
                <a:latin typeface="Century Gothic" panose="020B0502020202020204" pitchFamily="34" charset="0"/>
              </a:rPr>
              <a:t>About the importance of kindness and showing kindness to others. </a:t>
            </a:r>
          </a:p>
          <a:p>
            <a:pPr marL="0" indent="0">
              <a:buNone/>
            </a:pPr>
            <a:endParaRPr lang="en-GB" sz="2000" dirty="0">
              <a:latin typeface="Century Gothic" panose="020B0502020202020204" pitchFamily="34" charset="0"/>
            </a:endParaRPr>
          </a:p>
          <a:p>
            <a:pPr marL="0" indent="0">
              <a:buNone/>
            </a:pPr>
            <a:r>
              <a:rPr lang="en-GB" sz="2000" dirty="0">
                <a:latin typeface="Century Gothic" panose="020B0502020202020204" pitchFamily="34" charset="0"/>
              </a:rPr>
              <a:t>When it comes to </a:t>
            </a:r>
            <a:r>
              <a:rPr lang="en-GB" sz="2000" b="1" dirty="0">
                <a:latin typeface="Century Gothic" panose="020B0502020202020204" pitchFamily="34" charset="0"/>
              </a:rPr>
              <a:t>every child being unique and special </a:t>
            </a:r>
            <a:r>
              <a:rPr lang="en-GB" sz="2000" dirty="0">
                <a:latin typeface="Century Gothic" panose="020B0502020202020204" pitchFamily="34" charset="0"/>
              </a:rPr>
              <a:t>children learn: </a:t>
            </a:r>
          </a:p>
          <a:p>
            <a:pPr lvl="0"/>
            <a:r>
              <a:rPr lang="en-GB" sz="2000" dirty="0">
                <a:latin typeface="Century Gothic" panose="020B0502020202020204" pitchFamily="34" charset="0"/>
              </a:rPr>
              <a:t>That people are individual and unique.   </a:t>
            </a:r>
          </a:p>
          <a:p>
            <a:pPr lvl="0"/>
            <a:r>
              <a:rPr lang="en-GB" sz="2000" dirty="0">
                <a:latin typeface="Century Gothic" panose="020B0502020202020204" pitchFamily="34" charset="0"/>
              </a:rPr>
              <a:t>About the similarities and differences among children in their group.   </a:t>
            </a:r>
          </a:p>
          <a:p>
            <a:pPr lvl="0"/>
            <a:r>
              <a:rPr lang="en-GB" sz="2000" dirty="0">
                <a:latin typeface="Century Gothic" panose="020B0502020202020204" pitchFamily="34" charset="0"/>
              </a:rPr>
              <a:t>To understand that treating someone badly based on a difference is not okay. </a:t>
            </a:r>
          </a:p>
          <a:p>
            <a:pPr marL="0" indent="0">
              <a:buNone/>
            </a:pPr>
            <a:endParaRPr lang="en-GB" sz="2000" dirty="0"/>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88224" y="571060"/>
            <a:ext cx="1725092" cy="588561"/>
          </a:xfrm>
          <a:prstGeom prst="rect">
            <a:avLst/>
          </a:prstGeom>
        </p:spPr>
      </p:pic>
      <p:pic>
        <p:nvPicPr>
          <p:cNvPr id="5" name="Picture 4">
            <a:extLst>
              <a:ext uri="{FF2B5EF4-FFF2-40B4-BE49-F238E27FC236}">
                <a16:creationId xmlns:a16="http://schemas.microsoft.com/office/drawing/2014/main" id="{BF75B975-76B5-FA4A-B3FE-3CBFDB5B1567}"/>
              </a:ext>
            </a:extLst>
          </p:cNvPr>
          <p:cNvPicPr>
            <a:picLocks noChangeAspect="1"/>
          </p:cNvPicPr>
          <p:nvPr/>
        </p:nvPicPr>
        <p:blipFill>
          <a:blip r:embed="rId4"/>
          <a:stretch>
            <a:fillRect/>
          </a:stretch>
        </p:blipFill>
        <p:spPr>
          <a:xfrm>
            <a:off x="8208764" y="5837412"/>
            <a:ext cx="813432" cy="899056"/>
          </a:xfrm>
          <a:prstGeom prst="rect">
            <a:avLst/>
          </a:prstGeom>
        </p:spPr>
      </p:pic>
    </p:spTree>
    <p:extLst>
      <p:ext uri="{BB962C8B-B14F-4D97-AF65-F5344CB8AC3E}">
        <p14:creationId xmlns:p14="http://schemas.microsoft.com/office/powerpoint/2010/main" val="3668187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2888"/>
            <a:ext cx="5842992" cy="1066130"/>
          </a:xfrm>
        </p:spPr>
        <p:txBody>
          <a:bodyPr>
            <a:normAutofit/>
          </a:bodyPr>
          <a:lstStyle/>
          <a:p>
            <a:pPr algn="l"/>
            <a:r>
              <a:rPr lang="en-GB" sz="2800" dirty="0">
                <a:latin typeface="Century Gothic" panose="020B0502020202020204" pitchFamily="34" charset="0"/>
                <a:cs typeface="Calibri Light" panose="020F0302020204030204" pitchFamily="34" charset="0"/>
              </a:rPr>
              <a:t>What do we do at Early Level?</a:t>
            </a:r>
          </a:p>
        </p:txBody>
      </p:sp>
      <p:sp>
        <p:nvSpPr>
          <p:cNvPr id="3" name="Content Placeholder 2"/>
          <p:cNvSpPr>
            <a:spLocks noGrp="1"/>
          </p:cNvSpPr>
          <p:nvPr>
            <p:ph idx="1"/>
          </p:nvPr>
        </p:nvSpPr>
        <p:spPr>
          <a:xfrm>
            <a:off x="179512" y="925536"/>
            <a:ext cx="8229600" cy="5242594"/>
          </a:xfrm>
        </p:spPr>
        <p:txBody>
          <a:bodyPr>
            <a:noAutofit/>
          </a:bodyPr>
          <a:lstStyle/>
          <a:p>
            <a:pPr marL="0" indent="0">
              <a:buNone/>
            </a:pPr>
            <a:r>
              <a:rPr lang="en-GB" sz="1800" dirty="0">
                <a:latin typeface="Century Gothic" panose="020B0502020202020204" pitchFamily="34" charset="0"/>
              </a:rPr>
              <a:t>When it comes to </a:t>
            </a:r>
            <a:r>
              <a:rPr lang="en-GB" sz="1800" b="1" dirty="0">
                <a:latin typeface="Century Gothic" panose="020B0502020202020204" pitchFamily="34" charset="0"/>
              </a:rPr>
              <a:t>their bodies</a:t>
            </a:r>
            <a:r>
              <a:rPr lang="en-GB" sz="1800" dirty="0">
                <a:latin typeface="Century Gothic" panose="020B0502020202020204" pitchFamily="34" charset="0"/>
              </a:rPr>
              <a:t>, children learn about: </a:t>
            </a:r>
          </a:p>
          <a:p>
            <a:pPr lvl="0"/>
            <a:r>
              <a:rPr lang="en-GB" sz="1800" dirty="0">
                <a:latin typeface="Century Gothic" panose="020B0502020202020204" pitchFamily="34" charset="0"/>
              </a:rPr>
              <a:t>Names for parts of their body – and that parts of their body are private. </a:t>
            </a:r>
          </a:p>
          <a:p>
            <a:pPr lvl="0"/>
            <a:r>
              <a:rPr lang="en-GB" sz="1800" dirty="0">
                <a:latin typeface="Century Gothic" panose="020B0502020202020204" pitchFamily="34" charset="0"/>
              </a:rPr>
              <a:t>Keeping clean and why this is important – learning about hand washing and brushing teeth. </a:t>
            </a:r>
          </a:p>
          <a:p>
            <a:pPr marL="0" indent="0">
              <a:buNone/>
            </a:pPr>
            <a:endParaRPr lang="en-GB" sz="1200" dirty="0">
              <a:latin typeface="Century Gothic" panose="020B0502020202020204" pitchFamily="34" charset="0"/>
            </a:endParaRPr>
          </a:p>
          <a:p>
            <a:pPr marL="0" indent="0">
              <a:buNone/>
            </a:pPr>
            <a:r>
              <a:rPr lang="en-GB" sz="1800" dirty="0">
                <a:latin typeface="Century Gothic" panose="020B0502020202020204" pitchFamily="34" charset="0"/>
              </a:rPr>
              <a:t>When it comes to </a:t>
            </a:r>
            <a:r>
              <a:rPr lang="en-GB" sz="1800" b="1" dirty="0">
                <a:latin typeface="Century Gothic" panose="020B0502020202020204" pitchFamily="34" charset="0"/>
              </a:rPr>
              <a:t>feelings and making choices </a:t>
            </a:r>
            <a:r>
              <a:rPr lang="en-GB" sz="1800" dirty="0">
                <a:latin typeface="Century Gothic" panose="020B0502020202020204" pitchFamily="34" charset="0"/>
              </a:rPr>
              <a:t>children learn: </a:t>
            </a:r>
          </a:p>
          <a:p>
            <a:pPr lvl="0"/>
            <a:r>
              <a:rPr lang="en-GB" sz="1800" dirty="0">
                <a:latin typeface="Century Gothic" panose="020B0502020202020204" pitchFamily="34" charset="0"/>
              </a:rPr>
              <a:t>To recognise and express their feelings, including when they might feel safe or unsafe, happy or worried.  </a:t>
            </a:r>
          </a:p>
          <a:p>
            <a:pPr lvl="0"/>
            <a:r>
              <a:rPr lang="en-GB" sz="1800" dirty="0">
                <a:latin typeface="Century Gothic" panose="020B0502020202020204" pitchFamily="34" charset="0"/>
              </a:rPr>
              <a:t>To identify adults that they can go to if they have a question or a worry, introducing the idea of trust. </a:t>
            </a:r>
          </a:p>
          <a:p>
            <a:pPr marL="0" indent="0">
              <a:buNone/>
            </a:pPr>
            <a:endParaRPr lang="en-GB" sz="1200" dirty="0">
              <a:latin typeface="Century Gothic" panose="020B0502020202020204" pitchFamily="34" charset="0"/>
            </a:endParaRPr>
          </a:p>
          <a:p>
            <a:pPr marL="0" indent="0">
              <a:buNone/>
            </a:pPr>
            <a:r>
              <a:rPr lang="en-GB" sz="1800" dirty="0">
                <a:latin typeface="Century Gothic" panose="020B0502020202020204" pitchFamily="34" charset="0"/>
              </a:rPr>
              <a:t>When it comes to </a:t>
            </a:r>
            <a:r>
              <a:rPr lang="en-GB" sz="1800" b="1" dirty="0">
                <a:latin typeface="Century Gothic" panose="020B0502020202020204" pitchFamily="34" charset="0"/>
              </a:rPr>
              <a:t>looking after them and other living things </a:t>
            </a:r>
            <a:r>
              <a:rPr lang="en-GB" sz="1800" dirty="0">
                <a:latin typeface="Century Gothic" panose="020B0502020202020204" pitchFamily="34" charset="0"/>
              </a:rPr>
              <a:t>children learn about: </a:t>
            </a:r>
          </a:p>
          <a:p>
            <a:pPr lvl="0"/>
            <a:r>
              <a:rPr lang="en-GB" sz="1800" dirty="0">
                <a:latin typeface="Century Gothic" panose="020B0502020202020204" pitchFamily="34" charset="0"/>
              </a:rPr>
              <a:t>Where living things come from. </a:t>
            </a:r>
          </a:p>
          <a:p>
            <a:pPr lvl="0"/>
            <a:r>
              <a:rPr lang="en-GB" sz="1800" dirty="0">
                <a:latin typeface="Century Gothic" panose="020B0502020202020204" pitchFamily="34" charset="0"/>
              </a:rPr>
              <a:t>The needs of plants, animals and babies. </a:t>
            </a:r>
          </a:p>
          <a:p>
            <a:pPr lvl="0"/>
            <a:r>
              <a:rPr lang="en-GB" sz="1800" dirty="0">
                <a:latin typeface="Century Gothic" panose="020B0502020202020204" pitchFamily="34" charset="0"/>
              </a:rPr>
              <a:t>That there are professional people who help and care for them</a:t>
            </a:r>
          </a:p>
          <a:p>
            <a:pPr marL="0" indent="0">
              <a:buNone/>
            </a:pPr>
            <a:endParaRPr lang="en-GB" sz="800" dirty="0">
              <a:latin typeface="Century Gothic" panose="020B0502020202020204" pitchFamily="34" charset="0"/>
            </a:endParaRPr>
          </a:p>
          <a:p>
            <a:pPr marL="0" indent="0">
              <a:buNone/>
            </a:pPr>
            <a:r>
              <a:rPr lang="en-GB" sz="1800" dirty="0">
                <a:latin typeface="Century Gothic" panose="020B0502020202020204" pitchFamily="34" charset="0"/>
              </a:rPr>
              <a:t>Information for parents and carers about RSHP learning at Early Level at school and at home: </a:t>
            </a:r>
            <a:r>
              <a:rPr lang="en-GB" sz="1800" dirty="0">
                <a:latin typeface="Century Gothic" panose="020B0502020202020204" pitchFamily="34" charset="0"/>
                <a:hlinkClick r:id="rId3"/>
              </a:rPr>
              <a:t>https://rshp.scot/early-level/</a:t>
            </a:r>
            <a:r>
              <a:rPr lang="en-GB" sz="1800" dirty="0">
                <a:latin typeface="Century Gothic" panose="020B0502020202020204" pitchFamily="34" charset="0"/>
              </a:rPr>
              <a:t> </a:t>
            </a:r>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44208" y="401333"/>
            <a:ext cx="1725092" cy="588561"/>
          </a:xfrm>
          <a:prstGeom prst="rect">
            <a:avLst/>
          </a:prstGeom>
        </p:spPr>
      </p:pic>
      <p:pic>
        <p:nvPicPr>
          <p:cNvPr id="5" name="Picture 4">
            <a:extLst>
              <a:ext uri="{FF2B5EF4-FFF2-40B4-BE49-F238E27FC236}">
                <a16:creationId xmlns:a16="http://schemas.microsoft.com/office/drawing/2014/main" id="{B85EBF2E-27DC-9240-B7EF-42D6BC06FF7B}"/>
              </a:ext>
            </a:extLst>
          </p:cNvPr>
          <p:cNvPicPr>
            <a:picLocks noChangeAspect="1"/>
          </p:cNvPicPr>
          <p:nvPr/>
        </p:nvPicPr>
        <p:blipFill>
          <a:blip r:embed="rId5"/>
          <a:stretch>
            <a:fillRect/>
          </a:stretch>
        </p:blipFill>
        <p:spPr>
          <a:xfrm>
            <a:off x="8169300" y="215643"/>
            <a:ext cx="813432" cy="899056"/>
          </a:xfrm>
          <a:prstGeom prst="rect">
            <a:avLst/>
          </a:prstGeom>
        </p:spPr>
      </p:pic>
    </p:spTree>
    <p:extLst>
      <p:ext uri="{BB962C8B-B14F-4D97-AF65-F5344CB8AC3E}">
        <p14:creationId xmlns:p14="http://schemas.microsoft.com/office/powerpoint/2010/main" val="2928939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842992" cy="706090"/>
          </a:xfrm>
        </p:spPr>
        <p:txBody>
          <a:bodyPr>
            <a:normAutofit/>
          </a:bodyPr>
          <a:lstStyle/>
          <a:p>
            <a:pPr algn="l"/>
            <a:r>
              <a:rPr lang="en-GB" sz="2800" dirty="0">
                <a:latin typeface="Calibri Light" panose="020F0302020204030204" pitchFamily="34" charset="0"/>
                <a:cs typeface="Calibri Light" panose="020F0302020204030204" pitchFamily="34" charset="0"/>
              </a:rPr>
              <a:t>What do we do at First Level?</a:t>
            </a:r>
          </a:p>
        </p:txBody>
      </p:sp>
      <p:sp>
        <p:nvSpPr>
          <p:cNvPr id="3" name="Content Placeholder 2"/>
          <p:cNvSpPr>
            <a:spLocks noGrp="1"/>
          </p:cNvSpPr>
          <p:nvPr>
            <p:ph idx="1"/>
          </p:nvPr>
        </p:nvSpPr>
        <p:spPr>
          <a:xfrm>
            <a:off x="447261" y="1052736"/>
            <a:ext cx="8229600" cy="5805264"/>
          </a:xfrm>
        </p:spPr>
        <p:txBody>
          <a:bodyPr>
            <a:normAutofit fontScale="40000" lnSpcReduction="20000"/>
          </a:bodyPr>
          <a:lstStyle/>
          <a:p>
            <a:pPr marL="0" indent="0">
              <a:buNone/>
            </a:pPr>
            <a:r>
              <a:rPr lang="en-GB" sz="4500" dirty="0">
                <a:latin typeface="Century Gothic" panose="020B0502020202020204" pitchFamily="34" charset="0"/>
              </a:rPr>
              <a:t>When it comes to </a:t>
            </a:r>
            <a:r>
              <a:rPr lang="en-GB" sz="4500" b="1" dirty="0">
                <a:latin typeface="Century Gothic" panose="020B0502020202020204" pitchFamily="34" charset="0"/>
              </a:rPr>
              <a:t>relationships</a:t>
            </a:r>
            <a:r>
              <a:rPr lang="en-GB" sz="4500" dirty="0">
                <a:latin typeface="Century Gothic" panose="020B0502020202020204" pitchFamily="34" charset="0"/>
              </a:rPr>
              <a:t> children learn about: </a:t>
            </a:r>
          </a:p>
          <a:p>
            <a:pPr lvl="0"/>
            <a:r>
              <a:rPr lang="en-GB" sz="4500" dirty="0">
                <a:latin typeface="Century Gothic" panose="020B0502020202020204" pitchFamily="34" charset="0"/>
              </a:rPr>
              <a:t>What makes then unique </a:t>
            </a:r>
          </a:p>
          <a:p>
            <a:pPr lvl="0"/>
            <a:r>
              <a:rPr lang="en-GB" sz="4500" dirty="0">
                <a:latin typeface="Century Gothic" panose="020B0502020202020204" pitchFamily="34" charset="0"/>
              </a:rPr>
              <a:t>Families, and how all our families are different </a:t>
            </a:r>
          </a:p>
          <a:p>
            <a:pPr lvl="0"/>
            <a:r>
              <a:rPr lang="en-GB" sz="4500" dirty="0">
                <a:latin typeface="Century Gothic" panose="020B0502020202020204" pitchFamily="34" charset="0"/>
              </a:rPr>
              <a:t>The different adults who might care for children – like teachers, support staff in school</a:t>
            </a:r>
          </a:p>
          <a:p>
            <a:pPr lvl="0"/>
            <a:r>
              <a:rPr lang="en-GB" sz="4500" dirty="0">
                <a:latin typeface="Century Gothic" panose="020B0502020202020204" pitchFamily="34" charset="0"/>
              </a:rPr>
              <a:t>Making and having friends </a:t>
            </a:r>
          </a:p>
          <a:p>
            <a:pPr lvl="0"/>
            <a:r>
              <a:rPr lang="en-GB" sz="4500" dirty="0">
                <a:latin typeface="Century Gothic" panose="020B0502020202020204" pitchFamily="34" charset="0"/>
              </a:rPr>
              <a:t>Being a boy and a girl and that they can be any kind of boy or girl they want to be </a:t>
            </a:r>
          </a:p>
          <a:p>
            <a:pPr lvl="0"/>
            <a:r>
              <a:rPr lang="en-GB" sz="4500" dirty="0">
                <a:latin typeface="Century Gothic" panose="020B0502020202020204" pitchFamily="34" charset="0"/>
              </a:rPr>
              <a:t>What makes people alike and what makes us different (diversity)  </a:t>
            </a:r>
          </a:p>
          <a:p>
            <a:pPr lvl="0"/>
            <a:r>
              <a:rPr lang="en-GB" sz="4500" dirty="0">
                <a:latin typeface="Century Gothic" panose="020B0502020202020204" pitchFamily="34" charset="0"/>
              </a:rPr>
              <a:t>Respect for others and the importance of being kind.   </a:t>
            </a:r>
          </a:p>
          <a:p>
            <a:pPr marL="0" indent="0">
              <a:buNone/>
            </a:pPr>
            <a:endParaRPr lang="en-GB" sz="4500" dirty="0">
              <a:latin typeface="Century Gothic" panose="020B0502020202020204" pitchFamily="34" charset="0"/>
            </a:endParaRPr>
          </a:p>
          <a:p>
            <a:pPr marL="0" indent="0">
              <a:buNone/>
            </a:pPr>
            <a:r>
              <a:rPr lang="en-GB" sz="4500" dirty="0">
                <a:latin typeface="Century Gothic" panose="020B0502020202020204" pitchFamily="34" charset="0"/>
              </a:rPr>
              <a:t>When it comes to </a:t>
            </a:r>
            <a:r>
              <a:rPr lang="en-GB" sz="4500" b="1" dirty="0">
                <a:latin typeface="Century Gothic" panose="020B0502020202020204" pitchFamily="34" charset="0"/>
              </a:rPr>
              <a:t>growing up and their body</a:t>
            </a:r>
            <a:r>
              <a:rPr lang="en-GB" sz="4500" dirty="0">
                <a:latin typeface="Century Gothic" panose="020B0502020202020204" pitchFamily="34" charset="0"/>
              </a:rPr>
              <a:t> children learn about: </a:t>
            </a:r>
          </a:p>
          <a:p>
            <a:pPr lvl="0"/>
            <a:r>
              <a:rPr lang="en-GB" sz="4500" dirty="0">
                <a:latin typeface="Century Gothic" panose="020B0502020202020204" pitchFamily="34" charset="0"/>
              </a:rPr>
              <a:t>Making choices and decisions </a:t>
            </a:r>
          </a:p>
          <a:p>
            <a:pPr lvl="0"/>
            <a:r>
              <a:rPr lang="en-GB" sz="4500" dirty="0">
                <a:latin typeface="Century Gothic" panose="020B0502020202020204" pitchFamily="34" charset="0"/>
              </a:rPr>
              <a:t>Looking after their body and keeping clean </a:t>
            </a:r>
          </a:p>
          <a:p>
            <a:pPr lvl="0"/>
            <a:r>
              <a:rPr lang="en-GB" sz="4500" dirty="0">
                <a:latin typeface="Century Gothic" panose="020B0502020202020204" pitchFamily="34" charset="0"/>
              </a:rPr>
              <a:t>How their bodies change as they grow </a:t>
            </a:r>
          </a:p>
          <a:p>
            <a:pPr lvl="0"/>
            <a:r>
              <a:rPr lang="en-GB" sz="4500" dirty="0">
                <a:latin typeface="Century Gothic" panose="020B0502020202020204" pitchFamily="34" charset="0"/>
              </a:rPr>
              <a:t>Names of parts of their body and names for private body parts; we use the words penis, vulva, bottom, nipples </a:t>
            </a:r>
          </a:p>
          <a:p>
            <a:pPr lvl="0"/>
            <a:r>
              <a:rPr lang="en-GB" sz="4500" dirty="0">
                <a:latin typeface="Century Gothic" panose="020B0502020202020204" pitchFamily="34" charset="0"/>
              </a:rPr>
              <a:t>Parts of their body are private  </a:t>
            </a:r>
          </a:p>
          <a:p>
            <a:pPr lvl="0"/>
            <a:r>
              <a:rPr lang="en-GB" sz="4500" dirty="0">
                <a:latin typeface="Century Gothic" panose="020B0502020202020204" pitchFamily="34" charset="0"/>
              </a:rPr>
              <a:t>Other people should not touch the private parts of their body </a:t>
            </a:r>
          </a:p>
          <a:p>
            <a:pPr lvl="0"/>
            <a:r>
              <a:rPr lang="en-GB" sz="4500" dirty="0">
                <a:latin typeface="Century Gothic" panose="020B0502020202020204" pitchFamily="34" charset="0"/>
              </a:rPr>
              <a:t>What behaviour is okay in public and what is okay in private (for example pulling pants up before leaving the bathroom). </a:t>
            </a:r>
          </a:p>
          <a:p>
            <a:pPr marL="0" indent="0">
              <a:buNone/>
            </a:pPr>
            <a:endParaRPr lang="en-GB" dirty="0"/>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64288" y="274638"/>
            <a:ext cx="1725092" cy="588561"/>
          </a:xfrm>
          <a:prstGeom prst="rect">
            <a:avLst/>
          </a:prstGeom>
        </p:spPr>
      </p:pic>
      <p:pic>
        <p:nvPicPr>
          <p:cNvPr id="5" name="Picture 4">
            <a:extLst>
              <a:ext uri="{FF2B5EF4-FFF2-40B4-BE49-F238E27FC236}">
                <a16:creationId xmlns:a16="http://schemas.microsoft.com/office/drawing/2014/main" id="{1C5C59F2-F2A7-6F40-9FFF-B7090D663751}"/>
              </a:ext>
            </a:extLst>
          </p:cNvPr>
          <p:cNvPicPr>
            <a:picLocks noChangeAspect="1"/>
          </p:cNvPicPr>
          <p:nvPr/>
        </p:nvPicPr>
        <p:blipFill>
          <a:blip r:embed="rId4"/>
          <a:stretch>
            <a:fillRect/>
          </a:stretch>
        </p:blipFill>
        <p:spPr>
          <a:xfrm>
            <a:off x="6267084" y="178155"/>
            <a:ext cx="813432" cy="899056"/>
          </a:xfrm>
          <a:prstGeom prst="rect">
            <a:avLst/>
          </a:prstGeom>
        </p:spPr>
      </p:pic>
    </p:spTree>
    <p:extLst>
      <p:ext uri="{BB962C8B-B14F-4D97-AF65-F5344CB8AC3E}">
        <p14:creationId xmlns:p14="http://schemas.microsoft.com/office/powerpoint/2010/main" val="4164879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842992" cy="1498178"/>
          </a:xfrm>
        </p:spPr>
        <p:txBody>
          <a:bodyPr>
            <a:normAutofit/>
          </a:bodyPr>
          <a:lstStyle/>
          <a:p>
            <a:pPr algn="l"/>
            <a:r>
              <a:rPr lang="en-GB" sz="2800" dirty="0">
                <a:latin typeface="Century Gothic" panose="020B0502020202020204" pitchFamily="34" charset="0"/>
                <a:cs typeface="Calibri Light" panose="020F0302020204030204" pitchFamily="34" charset="0"/>
              </a:rPr>
              <a:t>What do we do at First Level?</a:t>
            </a:r>
          </a:p>
        </p:txBody>
      </p:sp>
      <p:sp>
        <p:nvSpPr>
          <p:cNvPr id="3" name="Content Placeholder 2"/>
          <p:cNvSpPr>
            <a:spLocks noGrp="1"/>
          </p:cNvSpPr>
          <p:nvPr>
            <p:ph idx="1"/>
          </p:nvPr>
        </p:nvSpPr>
        <p:spPr>
          <a:xfrm>
            <a:off x="457200" y="1556792"/>
            <a:ext cx="8229600" cy="4525963"/>
          </a:xfrm>
        </p:spPr>
        <p:txBody>
          <a:bodyPr>
            <a:normAutofit/>
          </a:bodyPr>
          <a:lstStyle/>
          <a:p>
            <a:pPr marL="0" indent="0">
              <a:buNone/>
            </a:pPr>
            <a:r>
              <a:rPr lang="en-GB" sz="2400" dirty="0">
                <a:latin typeface="Century Gothic" panose="020B0502020202020204" pitchFamily="34" charset="0"/>
              </a:rPr>
              <a:t>When it comes to </a:t>
            </a:r>
            <a:r>
              <a:rPr lang="en-GB" sz="2400" b="1" dirty="0">
                <a:latin typeface="Century Gothic" panose="020B0502020202020204" pitchFamily="34" charset="0"/>
              </a:rPr>
              <a:t>how human life begins, pregnancy and birth</a:t>
            </a:r>
            <a:r>
              <a:rPr lang="en-GB" sz="2400" dirty="0">
                <a:latin typeface="Century Gothic" panose="020B0502020202020204" pitchFamily="34" charset="0"/>
              </a:rPr>
              <a:t> children learn about: </a:t>
            </a:r>
          </a:p>
          <a:p>
            <a:pPr lvl="0"/>
            <a:r>
              <a:rPr lang="en-GB" sz="2400" dirty="0">
                <a:latin typeface="Century Gothic" panose="020B0502020202020204" pitchFamily="34" charset="0"/>
              </a:rPr>
              <a:t>The life cycles of plants and animals </a:t>
            </a:r>
          </a:p>
          <a:p>
            <a:pPr lvl="0"/>
            <a:r>
              <a:rPr lang="en-GB" sz="2400" dirty="0">
                <a:latin typeface="Century Gothic" panose="020B0502020202020204" pitchFamily="34" charset="0"/>
              </a:rPr>
              <a:t>How a baby is made (conception) </a:t>
            </a:r>
          </a:p>
          <a:p>
            <a:pPr lvl="0"/>
            <a:r>
              <a:rPr lang="en-GB" sz="2400" dirty="0">
                <a:latin typeface="Century Gothic" panose="020B0502020202020204" pitchFamily="34" charset="0"/>
              </a:rPr>
              <a:t>Pregnancy and how a baby is born </a:t>
            </a:r>
          </a:p>
          <a:p>
            <a:pPr lvl="0"/>
            <a:r>
              <a:rPr lang="en-GB" sz="2400" dirty="0">
                <a:latin typeface="Century Gothic" panose="020B0502020202020204" pitchFamily="34" charset="0"/>
              </a:rPr>
              <a:t>What a baby needs and how to care for a baby.</a:t>
            </a:r>
          </a:p>
          <a:p>
            <a:endParaRPr lang="en-GB" sz="2400" dirty="0">
              <a:latin typeface="Century Gothic" panose="020B0502020202020204" pitchFamily="34" charset="0"/>
            </a:endParaRPr>
          </a:p>
          <a:p>
            <a:pPr marL="0" indent="0">
              <a:buNone/>
            </a:pPr>
            <a:r>
              <a:rPr lang="en-GB" sz="2400" dirty="0">
                <a:latin typeface="Century Gothic" panose="020B0502020202020204" pitchFamily="34" charset="0"/>
              </a:rPr>
              <a:t>Information for parents and carers about RSHP learning at First Level at school and at home: </a:t>
            </a:r>
            <a:r>
              <a:rPr lang="en-GB" sz="2400" dirty="0">
                <a:latin typeface="Century Gothic" panose="020B0502020202020204" pitchFamily="34" charset="0"/>
                <a:hlinkClick r:id="rId3"/>
              </a:rPr>
              <a:t>https://rshp.scot/first-level/</a:t>
            </a:r>
            <a:r>
              <a:rPr lang="en-GB" sz="2400" dirty="0">
                <a:latin typeface="Century Gothic" panose="020B0502020202020204" pitchFamily="34" charset="0"/>
              </a:rPr>
              <a:t> </a:t>
            </a:r>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88224" y="571060"/>
            <a:ext cx="1725092" cy="588561"/>
          </a:xfrm>
          <a:prstGeom prst="rect">
            <a:avLst/>
          </a:prstGeom>
        </p:spPr>
      </p:pic>
      <p:pic>
        <p:nvPicPr>
          <p:cNvPr id="5" name="Picture 4">
            <a:extLst>
              <a:ext uri="{FF2B5EF4-FFF2-40B4-BE49-F238E27FC236}">
                <a16:creationId xmlns:a16="http://schemas.microsoft.com/office/drawing/2014/main" id="{20786191-BB0C-134B-92CE-CB84AFC4A4F3}"/>
              </a:ext>
            </a:extLst>
          </p:cNvPr>
          <p:cNvPicPr>
            <a:picLocks noChangeAspect="1"/>
          </p:cNvPicPr>
          <p:nvPr/>
        </p:nvPicPr>
        <p:blipFill>
          <a:blip r:embed="rId5"/>
          <a:stretch>
            <a:fillRect/>
          </a:stretch>
        </p:blipFill>
        <p:spPr>
          <a:xfrm>
            <a:off x="8208764" y="5837412"/>
            <a:ext cx="813432" cy="899056"/>
          </a:xfrm>
          <a:prstGeom prst="rect">
            <a:avLst/>
          </a:prstGeom>
        </p:spPr>
      </p:pic>
    </p:spTree>
    <p:extLst>
      <p:ext uri="{BB962C8B-B14F-4D97-AF65-F5344CB8AC3E}">
        <p14:creationId xmlns:p14="http://schemas.microsoft.com/office/powerpoint/2010/main" val="2376597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842992" cy="884983"/>
          </a:xfrm>
        </p:spPr>
        <p:txBody>
          <a:bodyPr>
            <a:normAutofit fontScale="90000"/>
          </a:bodyPr>
          <a:lstStyle/>
          <a:p>
            <a:pPr algn="l"/>
            <a:r>
              <a:rPr lang="en-GB" sz="2800" dirty="0">
                <a:latin typeface="Century Gothic" panose="020B0502020202020204" pitchFamily="34" charset="0"/>
                <a:cs typeface="Calibri Light" panose="020F0302020204030204" pitchFamily="34" charset="0"/>
              </a:rPr>
              <a:t>What do we do at Second Level?</a:t>
            </a:r>
          </a:p>
        </p:txBody>
      </p:sp>
      <p:sp>
        <p:nvSpPr>
          <p:cNvPr id="3" name="Content Placeholder 2"/>
          <p:cNvSpPr>
            <a:spLocks noGrp="1"/>
          </p:cNvSpPr>
          <p:nvPr>
            <p:ph idx="1"/>
          </p:nvPr>
        </p:nvSpPr>
        <p:spPr>
          <a:xfrm>
            <a:off x="457200" y="1268760"/>
            <a:ext cx="8229600" cy="5400600"/>
          </a:xfrm>
        </p:spPr>
        <p:txBody>
          <a:bodyPr>
            <a:normAutofit/>
          </a:bodyPr>
          <a:lstStyle/>
          <a:p>
            <a:pPr marL="0" indent="0">
              <a:buNone/>
            </a:pPr>
            <a:r>
              <a:rPr lang="en-GB" sz="1800" dirty="0">
                <a:latin typeface="Century Gothic" panose="020B0502020202020204" pitchFamily="34" charset="0"/>
              </a:rPr>
              <a:t>When it comes to </a:t>
            </a:r>
            <a:r>
              <a:rPr lang="en-GB" sz="1800" b="1" dirty="0">
                <a:latin typeface="Century Gothic" panose="020B0502020202020204" pitchFamily="34" charset="0"/>
              </a:rPr>
              <a:t>relationships</a:t>
            </a:r>
            <a:r>
              <a:rPr lang="en-GB" sz="1800" dirty="0">
                <a:latin typeface="Century Gothic" panose="020B0502020202020204" pitchFamily="34" charset="0"/>
              </a:rPr>
              <a:t> children learn about: </a:t>
            </a:r>
          </a:p>
          <a:p>
            <a:pPr lvl="0"/>
            <a:r>
              <a:rPr lang="en-GB" sz="1800" dirty="0">
                <a:latin typeface="Century Gothic" panose="020B0502020202020204" pitchFamily="34" charset="0"/>
              </a:rPr>
              <a:t>What makes them unique and what makes people alike and what makes us different (diversity) </a:t>
            </a:r>
          </a:p>
          <a:p>
            <a:pPr lvl="0"/>
            <a:r>
              <a:rPr lang="en-GB" sz="1800" dirty="0">
                <a:latin typeface="Century Gothic" panose="020B0502020202020204" pitchFamily="34" charset="0"/>
              </a:rPr>
              <a:t>Making and having friends </a:t>
            </a:r>
          </a:p>
          <a:p>
            <a:pPr lvl="0"/>
            <a:r>
              <a:rPr lang="en-GB" sz="1800" dirty="0">
                <a:latin typeface="Century Gothic" panose="020B0502020202020204" pitchFamily="34" charset="0"/>
              </a:rPr>
              <a:t>Being a boy and a girl, and that they can be any kind of boy or girl they want to be </a:t>
            </a:r>
          </a:p>
          <a:p>
            <a:pPr lvl="0"/>
            <a:r>
              <a:rPr lang="en-GB" sz="1800" dirty="0">
                <a:latin typeface="Century Gothic" panose="020B0502020202020204" pitchFamily="34" charset="0"/>
              </a:rPr>
              <a:t>Loving relationships and being attracted to others </a:t>
            </a:r>
          </a:p>
          <a:p>
            <a:pPr lvl="0"/>
            <a:r>
              <a:rPr lang="en-GB" sz="1800" dirty="0">
                <a:latin typeface="Century Gothic" panose="020B0502020202020204" pitchFamily="34" charset="0"/>
              </a:rPr>
              <a:t>Respect for others and the importance of being kind – in our face-to-face relationships and online.   </a:t>
            </a:r>
          </a:p>
          <a:p>
            <a:pPr marL="0" indent="0">
              <a:buNone/>
            </a:pPr>
            <a:r>
              <a:rPr lang="en-GB" sz="1800" dirty="0">
                <a:latin typeface="Century Gothic" panose="020B0502020202020204" pitchFamily="34" charset="0"/>
              </a:rPr>
              <a:t> </a:t>
            </a:r>
          </a:p>
          <a:p>
            <a:pPr marL="0" indent="0">
              <a:buNone/>
            </a:pPr>
            <a:r>
              <a:rPr lang="en-GB" sz="1800" dirty="0">
                <a:latin typeface="Century Gothic" panose="020B0502020202020204" pitchFamily="34" charset="0"/>
              </a:rPr>
              <a:t>When it comes to </a:t>
            </a:r>
            <a:r>
              <a:rPr lang="en-GB" sz="1800" b="1" dirty="0">
                <a:latin typeface="Century Gothic" panose="020B0502020202020204" pitchFamily="34" charset="0"/>
              </a:rPr>
              <a:t>being safe </a:t>
            </a:r>
            <a:r>
              <a:rPr lang="en-GB" sz="1800" dirty="0">
                <a:latin typeface="Century Gothic" panose="020B0502020202020204" pitchFamily="34" charset="0"/>
              </a:rPr>
              <a:t>children learn about: </a:t>
            </a:r>
          </a:p>
          <a:p>
            <a:pPr lvl="0"/>
            <a:r>
              <a:rPr lang="en-GB" sz="1800" dirty="0">
                <a:latin typeface="Century Gothic" panose="020B0502020202020204" pitchFamily="34" charset="0"/>
              </a:rPr>
              <a:t>Social media and being safe and smart online </a:t>
            </a:r>
          </a:p>
          <a:p>
            <a:pPr lvl="0"/>
            <a:r>
              <a:rPr lang="en-GB" sz="1800" dirty="0">
                <a:latin typeface="Century Gothic" panose="020B0502020202020204" pitchFamily="34" charset="0"/>
              </a:rPr>
              <a:t>Feeling safe and unsafe </a:t>
            </a:r>
          </a:p>
          <a:p>
            <a:pPr lvl="0"/>
            <a:r>
              <a:rPr lang="en-GB" sz="1800" dirty="0">
                <a:latin typeface="Century Gothic" panose="020B0502020202020204" pitchFamily="34" charset="0"/>
              </a:rPr>
              <a:t>Different kinds of abuse and neglect that can happen to a child </a:t>
            </a:r>
          </a:p>
          <a:p>
            <a:pPr lvl="0"/>
            <a:r>
              <a:rPr lang="en-GB" sz="1800" dirty="0">
                <a:latin typeface="Century Gothic" panose="020B0502020202020204" pitchFamily="34" charset="0"/>
              </a:rPr>
              <a:t>What we mean by consent </a:t>
            </a:r>
          </a:p>
          <a:p>
            <a:pPr lvl="0"/>
            <a:r>
              <a:rPr lang="en-GB" sz="1800" dirty="0">
                <a:latin typeface="Century Gothic" panose="020B0502020202020204" pitchFamily="34" charset="0"/>
              </a:rPr>
              <a:t>Who they can go to for help and support. </a:t>
            </a:r>
          </a:p>
          <a:p>
            <a:pPr marL="0" indent="0">
              <a:buNone/>
            </a:pPr>
            <a:endParaRPr lang="en-GB" sz="1800" dirty="0"/>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88224" y="422848"/>
            <a:ext cx="1725092" cy="588561"/>
          </a:xfrm>
          <a:prstGeom prst="rect">
            <a:avLst/>
          </a:prstGeom>
        </p:spPr>
      </p:pic>
      <p:pic>
        <p:nvPicPr>
          <p:cNvPr id="5" name="Picture 4">
            <a:extLst>
              <a:ext uri="{FF2B5EF4-FFF2-40B4-BE49-F238E27FC236}">
                <a16:creationId xmlns:a16="http://schemas.microsoft.com/office/drawing/2014/main" id="{E6B2FC93-0666-1C4B-A940-2BDA1DC5389E}"/>
              </a:ext>
            </a:extLst>
          </p:cNvPr>
          <p:cNvPicPr>
            <a:picLocks noChangeAspect="1"/>
          </p:cNvPicPr>
          <p:nvPr/>
        </p:nvPicPr>
        <p:blipFill>
          <a:blip r:embed="rId4"/>
          <a:stretch>
            <a:fillRect/>
          </a:stretch>
        </p:blipFill>
        <p:spPr>
          <a:xfrm>
            <a:off x="8208764" y="5837412"/>
            <a:ext cx="813432" cy="899056"/>
          </a:xfrm>
          <a:prstGeom prst="rect">
            <a:avLst/>
          </a:prstGeom>
        </p:spPr>
      </p:pic>
    </p:spTree>
    <p:extLst>
      <p:ext uri="{BB962C8B-B14F-4D97-AF65-F5344CB8AC3E}">
        <p14:creationId xmlns:p14="http://schemas.microsoft.com/office/powerpoint/2010/main" val="3143637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842992" cy="994121"/>
          </a:xfrm>
        </p:spPr>
        <p:txBody>
          <a:bodyPr>
            <a:normAutofit/>
          </a:bodyPr>
          <a:lstStyle/>
          <a:p>
            <a:pPr algn="l"/>
            <a:r>
              <a:rPr lang="en-GB" sz="2800" dirty="0">
                <a:latin typeface="Century Gothic" panose="020B0502020202020204" pitchFamily="34" charset="0"/>
                <a:cs typeface="Calibri Light" panose="020F0302020204030204" pitchFamily="34" charset="0"/>
              </a:rPr>
              <a:t>What do we do at Second Level?</a:t>
            </a:r>
          </a:p>
        </p:txBody>
      </p:sp>
      <p:sp>
        <p:nvSpPr>
          <p:cNvPr id="3" name="Content Placeholder 2"/>
          <p:cNvSpPr>
            <a:spLocks noGrp="1"/>
          </p:cNvSpPr>
          <p:nvPr>
            <p:ph idx="1"/>
          </p:nvPr>
        </p:nvSpPr>
        <p:spPr>
          <a:xfrm>
            <a:off x="457200" y="1412776"/>
            <a:ext cx="8229600" cy="5030019"/>
          </a:xfrm>
        </p:spPr>
        <p:txBody>
          <a:bodyPr>
            <a:normAutofit lnSpcReduction="10000"/>
          </a:bodyPr>
          <a:lstStyle/>
          <a:p>
            <a:pPr marL="0" indent="0">
              <a:buNone/>
            </a:pPr>
            <a:r>
              <a:rPr lang="en-GB" sz="1800" dirty="0">
                <a:latin typeface="Century Gothic" panose="020B0502020202020204" pitchFamily="34" charset="0"/>
              </a:rPr>
              <a:t>When it comes to </a:t>
            </a:r>
            <a:r>
              <a:rPr lang="en-GB" sz="1800" b="1" dirty="0">
                <a:latin typeface="Century Gothic" panose="020B0502020202020204" pitchFamily="34" charset="0"/>
              </a:rPr>
              <a:t>growing up and learning about their body </a:t>
            </a:r>
            <a:r>
              <a:rPr lang="en-GB" sz="1800" dirty="0">
                <a:latin typeface="Century Gothic" panose="020B0502020202020204" pitchFamily="34" charset="0"/>
              </a:rPr>
              <a:t>children learn about: </a:t>
            </a:r>
          </a:p>
          <a:p>
            <a:pPr lvl="0"/>
            <a:r>
              <a:rPr lang="en-GB" sz="1800" dirty="0">
                <a:latin typeface="Century Gothic" panose="020B0502020202020204" pitchFamily="34" charset="0"/>
              </a:rPr>
              <a:t>Making choices and decisions </a:t>
            </a:r>
          </a:p>
          <a:p>
            <a:pPr lvl="0"/>
            <a:r>
              <a:rPr lang="en-GB" sz="1800" dirty="0">
                <a:latin typeface="Century Gothic" panose="020B0502020202020204" pitchFamily="34" charset="0"/>
              </a:rPr>
              <a:t>Looking after their body and keeping clean </a:t>
            </a:r>
          </a:p>
          <a:p>
            <a:pPr lvl="0"/>
            <a:r>
              <a:rPr lang="en-GB" sz="1800" dirty="0">
                <a:latin typeface="Century Gothic" panose="020B0502020202020204" pitchFamily="34" charset="0"/>
              </a:rPr>
              <a:t>Puberty and how the bodies and emotions of both girls and boys change as they grow </a:t>
            </a:r>
          </a:p>
          <a:p>
            <a:pPr lvl="0"/>
            <a:r>
              <a:rPr lang="en-GB" sz="1800" dirty="0">
                <a:latin typeface="Century Gothic" panose="020B0502020202020204" pitchFamily="34" charset="0"/>
              </a:rPr>
              <a:t>What ‘having sex’ is and about contraception and condoms.  </a:t>
            </a:r>
          </a:p>
          <a:p>
            <a:pPr marL="0" indent="0">
              <a:buNone/>
            </a:pPr>
            <a:r>
              <a:rPr lang="en-GB" sz="1800" dirty="0">
                <a:latin typeface="Century Gothic" panose="020B0502020202020204" pitchFamily="34" charset="0"/>
              </a:rPr>
              <a:t> </a:t>
            </a:r>
          </a:p>
          <a:p>
            <a:pPr marL="0" indent="0">
              <a:buNone/>
            </a:pPr>
            <a:r>
              <a:rPr lang="en-GB" sz="1800" dirty="0">
                <a:latin typeface="Century Gothic" panose="020B0502020202020204" pitchFamily="34" charset="0"/>
              </a:rPr>
              <a:t>When it comes to </a:t>
            </a:r>
            <a:r>
              <a:rPr lang="en-GB" sz="1800" b="1" dirty="0">
                <a:latin typeface="Century Gothic" panose="020B0502020202020204" pitchFamily="34" charset="0"/>
              </a:rPr>
              <a:t>conception, pregnancy, birth and being a parent/carer </a:t>
            </a:r>
            <a:r>
              <a:rPr lang="en-GB" sz="1800" dirty="0">
                <a:latin typeface="Century Gothic" panose="020B0502020202020204" pitchFamily="34" charset="0"/>
              </a:rPr>
              <a:t>children learn about: </a:t>
            </a:r>
          </a:p>
          <a:p>
            <a:pPr lvl="0"/>
            <a:r>
              <a:rPr lang="en-GB" sz="1800" dirty="0">
                <a:latin typeface="Century Gothic" panose="020B0502020202020204" pitchFamily="34" charset="0"/>
              </a:rPr>
              <a:t>How a baby is made (conception) </a:t>
            </a:r>
          </a:p>
          <a:p>
            <a:pPr lvl="0"/>
            <a:r>
              <a:rPr lang="en-GB" sz="1800" dirty="0">
                <a:latin typeface="Century Gothic" panose="020B0502020202020204" pitchFamily="34" charset="0"/>
              </a:rPr>
              <a:t>Pregnancy and how a baby is born </a:t>
            </a:r>
          </a:p>
          <a:p>
            <a:pPr lvl="0"/>
            <a:r>
              <a:rPr lang="en-GB" sz="1800" dirty="0">
                <a:latin typeface="Century Gothic" panose="020B0502020202020204" pitchFamily="34" charset="0"/>
              </a:rPr>
              <a:t>Being a parent and thinking about what kind of parent they would be.</a:t>
            </a:r>
          </a:p>
          <a:p>
            <a:pPr marL="0" indent="0">
              <a:buNone/>
            </a:pPr>
            <a:endParaRPr lang="en-GB" sz="1800" dirty="0">
              <a:latin typeface="Century Gothic" panose="020B0502020202020204" pitchFamily="34" charset="0"/>
            </a:endParaRPr>
          </a:p>
          <a:p>
            <a:pPr marL="0" indent="0">
              <a:buNone/>
            </a:pPr>
            <a:r>
              <a:rPr lang="en-GB" sz="1800" dirty="0">
                <a:latin typeface="Century Gothic" panose="020B0502020202020204" pitchFamily="34" charset="0"/>
              </a:rPr>
              <a:t>Information for parents and carers about RSHP learning at Second Level at school and at home: </a:t>
            </a:r>
            <a:r>
              <a:rPr lang="en-GB" sz="1800" dirty="0">
                <a:latin typeface="Century Gothic" panose="020B0502020202020204" pitchFamily="34" charset="0"/>
                <a:hlinkClick r:id="rId3"/>
              </a:rPr>
              <a:t>https://rshp.scot/second-level/</a:t>
            </a:r>
            <a:r>
              <a:rPr lang="en-GB" sz="1800" dirty="0">
                <a:latin typeface="Century Gothic" panose="020B0502020202020204" pitchFamily="34" charset="0"/>
              </a:rPr>
              <a:t> </a:t>
            </a:r>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88224" y="571060"/>
            <a:ext cx="1725092" cy="588561"/>
          </a:xfrm>
          <a:prstGeom prst="rect">
            <a:avLst/>
          </a:prstGeom>
        </p:spPr>
      </p:pic>
      <p:pic>
        <p:nvPicPr>
          <p:cNvPr id="5" name="Picture 4">
            <a:extLst>
              <a:ext uri="{FF2B5EF4-FFF2-40B4-BE49-F238E27FC236}">
                <a16:creationId xmlns:a16="http://schemas.microsoft.com/office/drawing/2014/main" id="{C617A492-9DE6-3040-AC97-13B8641D5BFC}"/>
              </a:ext>
            </a:extLst>
          </p:cNvPr>
          <p:cNvPicPr>
            <a:picLocks noChangeAspect="1"/>
          </p:cNvPicPr>
          <p:nvPr/>
        </p:nvPicPr>
        <p:blipFill>
          <a:blip r:embed="rId5"/>
          <a:stretch>
            <a:fillRect/>
          </a:stretch>
        </p:blipFill>
        <p:spPr>
          <a:xfrm>
            <a:off x="5630776" y="441712"/>
            <a:ext cx="813432" cy="899056"/>
          </a:xfrm>
          <a:prstGeom prst="rect">
            <a:avLst/>
          </a:prstGeom>
        </p:spPr>
      </p:pic>
    </p:spTree>
    <p:extLst>
      <p:ext uri="{BB962C8B-B14F-4D97-AF65-F5344CB8AC3E}">
        <p14:creationId xmlns:p14="http://schemas.microsoft.com/office/powerpoint/2010/main" val="4030919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842992" cy="1066124"/>
          </a:xfrm>
        </p:spPr>
        <p:txBody>
          <a:bodyPr>
            <a:normAutofit/>
          </a:bodyPr>
          <a:lstStyle/>
          <a:p>
            <a:pPr algn="l"/>
            <a:r>
              <a:rPr lang="en-GB" sz="2800" dirty="0">
                <a:latin typeface="Calibri Light" panose="020F0302020204030204" pitchFamily="34" charset="0"/>
                <a:cs typeface="Calibri Light" panose="020F0302020204030204" pitchFamily="34" charset="0"/>
              </a:rPr>
              <a:t>What do we do at Third/Fourth Level?</a:t>
            </a:r>
          </a:p>
        </p:txBody>
      </p:sp>
      <p:sp>
        <p:nvSpPr>
          <p:cNvPr id="3" name="Content Placeholder 2"/>
          <p:cNvSpPr>
            <a:spLocks noGrp="1"/>
          </p:cNvSpPr>
          <p:nvPr>
            <p:ph idx="1"/>
          </p:nvPr>
        </p:nvSpPr>
        <p:spPr>
          <a:xfrm>
            <a:off x="457200" y="1196752"/>
            <a:ext cx="8229600" cy="5246043"/>
          </a:xfrm>
        </p:spPr>
        <p:txBody>
          <a:bodyPr>
            <a:normAutofit fontScale="55000" lnSpcReduction="20000"/>
          </a:bodyPr>
          <a:lstStyle/>
          <a:p>
            <a:pPr marL="0" indent="0">
              <a:buNone/>
            </a:pPr>
            <a:r>
              <a:rPr lang="en-GB" dirty="0"/>
              <a:t>When it comes to </a:t>
            </a:r>
            <a:r>
              <a:rPr lang="en-GB" b="1" dirty="0"/>
              <a:t>relationships</a:t>
            </a:r>
            <a:r>
              <a:rPr lang="en-GB" dirty="0"/>
              <a:t> young people learn about: </a:t>
            </a:r>
          </a:p>
          <a:p>
            <a:pPr lvl="0"/>
            <a:r>
              <a:rPr lang="en-GB" dirty="0"/>
              <a:t>Loving relationships and being attracted to others </a:t>
            </a:r>
          </a:p>
          <a:p>
            <a:pPr lvl="0"/>
            <a:r>
              <a:rPr lang="en-GB" dirty="0"/>
              <a:t>Making relationships work </a:t>
            </a:r>
          </a:p>
          <a:p>
            <a:pPr lvl="0"/>
            <a:r>
              <a:rPr lang="en-GB" dirty="0"/>
              <a:t>Respect for others and the importance of being kind – in our face-to-face relationships and online.   </a:t>
            </a:r>
          </a:p>
          <a:p>
            <a:pPr marL="0" indent="0">
              <a:buNone/>
            </a:pPr>
            <a:r>
              <a:rPr lang="en-GB" dirty="0"/>
              <a:t> </a:t>
            </a:r>
          </a:p>
          <a:p>
            <a:pPr marL="0" indent="0">
              <a:buNone/>
            </a:pPr>
            <a:r>
              <a:rPr lang="en-GB" dirty="0"/>
              <a:t>When it comes to </a:t>
            </a:r>
            <a:r>
              <a:rPr lang="en-GB" b="1" dirty="0"/>
              <a:t>being safe</a:t>
            </a:r>
            <a:r>
              <a:rPr lang="en-GB" dirty="0"/>
              <a:t> young people learn about: </a:t>
            </a:r>
          </a:p>
          <a:p>
            <a:pPr lvl="0"/>
            <a:r>
              <a:rPr lang="en-GB" dirty="0"/>
              <a:t>Social media and being safe and smart online </a:t>
            </a:r>
          </a:p>
          <a:p>
            <a:pPr lvl="0"/>
            <a:r>
              <a:rPr lang="en-GB" dirty="0"/>
              <a:t>What we mean by consent </a:t>
            </a:r>
          </a:p>
          <a:p>
            <a:pPr lvl="0"/>
            <a:r>
              <a:rPr lang="en-GB" dirty="0"/>
              <a:t>Abuse in relationships – considering grooming, sexual exploitation, partner control, coercion and violence </a:t>
            </a:r>
          </a:p>
          <a:p>
            <a:pPr lvl="0"/>
            <a:r>
              <a:rPr lang="en-GB" dirty="0"/>
              <a:t>Pornography – what it is and what harm it does </a:t>
            </a:r>
          </a:p>
          <a:p>
            <a:pPr lvl="0"/>
            <a:r>
              <a:rPr lang="en-GB" dirty="0"/>
              <a:t>Sexually Transmitted Infections (STIs) </a:t>
            </a:r>
          </a:p>
          <a:p>
            <a:pPr lvl="0"/>
            <a:r>
              <a:rPr lang="en-GB" dirty="0"/>
              <a:t>Who they can go to for help and support, including Sexual Health Services. </a:t>
            </a:r>
          </a:p>
          <a:p>
            <a:pPr marL="0" indent="0">
              <a:buNone/>
            </a:pPr>
            <a:endParaRPr lang="en-GB" dirty="0"/>
          </a:p>
          <a:p>
            <a:pPr marL="0" indent="0">
              <a:buNone/>
            </a:pPr>
            <a:r>
              <a:rPr lang="en-GB" dirty="0"/>
              <a:t>When it comes to </a:t>
            </a:r>
            <a:r>
              <a:rPr lang="en-GB" b="1" dirty="0"/>
              <a:t>growing up and learning about their body</a:t>
            </a:r>
            <a:r>
              <a:rPr lang="en-GB" dirty="0"/>
              <a:t> young people learn about: </a:t>
            </a:r>
          </a:p>
          <a:p>
            <a:pPr lvl="0"/>
            <a:r>
              <a:rPr lang="en-GB" dirty="0"/>
              <a:t>Puberty and how the bodies and emotions of both girls and boys change as they grow – this includes menstruation (periods) and masturbation. </a:t>
            </a:r>
          </a:p>
          <a:p>
            <a:pPr marL="0" indent="0">
              <a:buNone/>
            </a:pPr>
            <a:endParaRPr lang="en-GB" dirty="0"/>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88224" y="513419"/>
            <a:ext cx="1725092" cy="588561"/>
          </a:xfrm>
          <a:prstGeom prst="rect">
            <a:avLst/>
          </a:prstGeom>
        </p:spPr>
      </p:pic>
    </p:spTree>
    <p:extLst>
      <p:ext uri="{BB962C8B-B14F-4D97-AF65-F5344CB8AC3E}">
        <p14:creationId xmlns:p14="http://schemas.microsoft.com/office/powerpoint/2010/main" val="2025994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842992" cy="1066124"/>
          </a:xfrm>
        </p:spPr>
        <p:txBody>
          <a:bodyPr>
            <a:normAutofit/>
          </a:bodyPr>
          <a:lstStyle/>
          <a:p>
            <a:pPr algn="l"/>
            <a:r>
              <a:rPr lang="en-GB" sz="2800" dirty="0">
                <a:latin typeface="Calibri Light" panose="020F0302020204030204" pitchFamily="34" charset="0"/>
                <a:cs typeface="Calibri Light" panose="020F0302020204030204" pitchFamily="34" charset="0"/>
              </a:rPr>
              <a:t>What do we do at Third/Fourth Level?</a:t>
            </a:r>
          </a:p>
        </p:txBody>
      </p:sp>
      <p:sp>
        <p:nvSpPr>
          <p:cNvPr id="3" name="Content Placeholder 2"/>
          <p:cNvSpPr>
            <a:spLocks noGrp="1"/>
          </p:cNvSpPr>
          <p:nvPr>
            <p:ph idx="1"/>
          </p:nvPr>
        </p:nvSpPr>
        <p:spPr>
          <a:xfrm>
            <a:off x="457200" y="1340762"/>
            <a:ext cx="8229600" cy="5102033"/>
          </a:xfrm>
        </p:spPr>
        <p:txBody>
          <a:bodyPr>
            <a:normAutofit fontScale="55000" lnSpcReduction="20000"/>
          </a:bodyPr>
          <a:lstStyle/>
          <a:p>
            <a:pPr marL="0" indent="0">
              <a:buNone/>
            </a:pPr>
            <a:r>
              <a:rPr lang="en-GB" dirty="0"/>
              <a:t>When it comes to </a:t>
            </a:r>
            <a:r>
              <a:rPr lang="en-GB" b="1" dirty="0"/>
              <a:t>emotional wellbeing</a:t>
            </a:r>
            <a:r>
              <a:rPr lang="en-GB" dirty="0"/>
              <a:t> young people learn about: </a:t>
            </a:r>
          </a:p>
          <a:p>
            <a:pPr lvl="0"/>
            <a:r>
              <a:rPr lang="en-GB" dirty="0"/>
              <a:t>Feeling emotional </a:t>
            </a:r>
          </a:p>
          <a:p>
            <a:pPr lvl="0"/>
            <a:r>
              <a:rPr lang="en-GB" dirty="0"/>
              <a:t>Looking after themselves and others </a:t>
            </a:r>
          </a:p>
          <a:p>
            <a:pPr lvl="0"/>
            <a:r>
              <a:rPr lang="en-GB" dirty="0"/>
              <a:t>Body image and the pressures on young people.  </a:t>
            </a:r>
          </a:p>
          <a:p>
            <a:pPr marL="0" indent="0">
              <a:buNone/>
            </a:pPr>
            <a:r>
              <a:rPr lang="en-GB" dirty="0"/>
              <a:t> </a:t>
            </a:r>
          </a:p>
          <a:p>
            <a:pPr marL="0" indent="0">
              <a:buNone/>
            </a:pPr>
            <a:r>
              <a:rPr lang="en-GB" dirty="0"/>
              <a:t>When it comes to </a:t>
            </a:r>
            <a:r>
              <a:rPr lang="en-GB" b="1" dirty="0"/>
              <a:t>gender</a:t>
            </a:r>
            <a:r>
              <a:rPr lang="en-GB" dirty="0"/>
              <a:t> young people learn about: </a:t>
            </a:r>
          </a:p>
          <a:p>
            <a:pPr lvl="0"/>
            <a:r>
              <a:rPr lang="en-GB" dirty="0"/>
              <a:t>Gender stereotypes </a:t>
            </a:r>
          </a:p>
          <a:p>
            <a:pPr lvl="0"/>
            <a:r>
              <a:rPr lang="en-GB" dirty="0"/>
              <a:t>Equality  </a:t>
            </a:r>
          </a:p>
          <a:p>
            <a:pPr lvl="0"/>
            <a:r>
              <a:rPr lang="en-GB" dirty="0"/>
              <a:t>That they can be any kind of boy or girl they want to be </a:t>
            </a:r>
          </a:p>
          <a:p>
            <a:pPr lvl="0"/>
            <a:r>
              <a:rPr lang="en-GB" dirty="0"/>
              <a:t>Feminism </a:t>
            </a:r>
          </a:p>
          <a:p>
            <a:pPr lvl="0"/>
            <a:r>
              <a:rPr lang="en-GB" dirty="0"/>
              <a:t>Sexual harassment.</a:t>
            </a:r>
          </a:p>
          <a:p>
            <a:pPr marL="0" indent="0">
              <a:buNone/>
            </a:pPr>
            <a:r>
              <a:rPr lang="en-GB" dirty="0"/>
              <a:t> </a:t>
            </a:r>
          </a:p>
          <a:p>
            <a:pPr marL="0" indent="0">
              <a:buNone/>
            </a:pPr>
            <a:r>
              <a:rPr lang="en-GB" dirty="0"/>
              <a:t>When it comes to </a:t>
            </a:r>
            <a:r>
              <a:rPr lang="en-GB" b="1" dirty="0"/>
              <a:t>being a parent/carer</a:t>
            </a:r>
            <a:r>
              <a:rPr lang="en-GB" dirty="0"/>
              <a:t> young people learn about: </a:t>
            </a:r>
          </a:p>
          <a:p>
            <a:pPr lvl="0"/>
            <a:r>
              <a:rPr lang="en-GB" dirty="0"/>
              <a:t>Being a parent and thinking about what kind of parent they would be </a:t>
            </a:r>
          </a:p>
          <a:p>
            <a:pPr lvl="0"/>
            <a:r>
              <a:rPr lang="en-GB" dirty="0"/>
              <a:t>How having a baby changes the parent’s life </a:t>
            </a:r>
          </a:p>
          <a:p>
            <a:pPr lvl="0"/>
            <a:r>
              <a:rPr lang="en-GB" dirty="0"/>
              <a:t>Important things about child development including the importance of nurture and play for babies and children. </a:t>
            </a:r>
          </a:p>
          <a:p>
            <a:pPr marL="0" indent="0">
              <a:buNone/>
            </a:pPr>
            <a:endParaRPr lang="en-GB" dirty="0"/>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88224" y="571060"/>
            <a:ext cx="1725092" cy="588561"/>
          </a:xfrm>
          <a:prstGeom prst="rect">
            <a:avLst/>
          </a:prstGeom>
        </p:spPr>
      </p:pic>
    </p:spTree>
    <p:extLst>
      <p:ext uri="{BB962C8B-B14F-4D97-AF65-F5344CB8AC3E}">
        <p14:creationId xmlns:p14="http://schemas.microsoft.com/office/powerpoint/2010/main" val="3871972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842992" cy="1066124"/>
          </a:xfrm>
        </p:spPr>
        <p:txBody>
          <a:bodyPr>
            <a:normAutofit/>
          </a:bodyPr>
          <a:lstStyle/>
          <a:p>
            <a:pPr algn="l"/>
            <a:r>
              <a:rPr lang="en-GB" sz="2800" dirty="0">
                <a:latin typeface="Calibri Light" panose="020F0302020204030204" pitchFamily="34" charset="0"/>
                <a:cs typeface="Calibri Light" panose="020F0302020204030204" pitchFamily="34" charset="0"/>
              </a:rPr>
              <a:t>What do we do at Third/Fourth Level?</a:t>
            </a:r>
          </a:p>
        </p:txBody>
      </p:sp>
      <p:sp>
        <p:nvSpPr>
          <p:cNvPr id="3" name="Content Placeholder 2"/>
          <p:cNvSpPr>
            <a:spLocks noGrp="1"/>
          </p:cNvSpPr>
          <p:nvPr>
            <p:ph idx="1"/>
          </p:nvPr>
        </p:nvSpPr>
        <p:spPr>
          <a:xfrm>
            <a:off x="467139" y="1556792"/>
            <a:ext cx="8229600" cy="4525963"/>
          </a:xfrm>
        </p:spPr>
        <p:txBody>
          <a:bodyPr>
            <a:normAutofit/>
          </a:bodyPr>
          <a:lstStyle/>
          <a:p>
            <a:pPr marL="0" indent="0">
              <a:buNone/>
            </a:pPr>
            <a:r>
              <a:rPr lang="en-GB" sz="1800" dirty="0"/>
              <a:t>When it comes to </a:t>
            </a:r>
            <a:r>
              <a:rPr lang="en-GB" sz="1800" b="1" dirty="0"/>
              <a:t>sex and sexuality</a:t>
            </a:r>
            <a:r>
              <a:rPr lang="en-GB" sz="1800" dirty="0"/>
              <a:t> young people learn about: </a:t>
            </a:r>
          </a:p>
          <a:p>
            <a:pPr lvl="0"/>
            <a:r>
              <a:rPr lang="en-GB" sz="1800" dirty="0"/>
              <a:t>The age of consent </a:t>
            </a:r>
          </a:p>
          <a:p>
            <a:pPr lvl="0"/>
            <a:r>
              <a:rPr lang="en-GB" sz="1800" dirty="0"/>
              <a:t>The pressures young people can feel about having sex </a:t>
            </a:r>
          </a:p>
          <a:p>
            <a:pPr lvl="0"/>
            <a:r>
              <a:rPr lang="en-GB" sz="1800" dirty="0"/>
              <a:t>That some people are lesbian, gay, bisexual or transgender </a:t>
            </a:r>
          </a:p>
          <a:p>
            <a:pPr lvl="0"/>
            <a:r>
              <a:rPr lang="en-GB" sz="1800" dirty="0"/>
              <a:t>That sex should be something that is pleasurable </a:t>
            </a:r>
          </a:p>
          <a:p>
            <a:pPr lvl="0"/>
            <a:r>
              <a:rPr lang="en-GB" sz="1800" dirty="0"/>
              <a:t>Getting pregnant, contraception and condoms </a:t>
            </a:r>
          </a:p>
          <a:p>
            <a:pPr lvl="0"/>
            <a:r>
              <a:rPr lang="en-GB" sz="1800" dirty="0"/>
              <a:t>What we mean when we talk about human sexuality </a:t>
            </a:r>
          </a:p>
          <a:p>
            <a:pPr lvl="0"/>
            <a:r>
              <a:rPr lang="en-GB" sz="1800" dirty="0"/>
              <a:t>The idea of sexual rights.</a:t>
            </a:r>
          </a:p>
          <a:p>
            <a:pPr marL="0" indent="0">
              <a:buNone/>
            </a:pPr>
            <a:endParaRPr lang="en-GB" sz="1800" dirty="0"/>
          </a:p>
          <a:p>
            <a:pPr marL="0" indent="0">
              <a:buNone/>
            </a:pPr>
            <a:r>
              <a:rPr lang="en-GB" sz="1800" dirty="0"/>
              <a:t>Information for parents and carers about RSHP learning at Third/Fourth Level at school and at home: </a:t>
            </a:r>
            <a:r>
              <a:rPr lang="en-GB" sz="1800" dirty="0">
                <a:hlinkClick r:id="rId3"/>
              </a:rPr>
              <a:t>https://rshp.scot/third-fourth-level/</a:t>
            </a:r>
            <a:r>
              <a:rPr lang="en-GB" sz="1800" dirty="0"/>
              <a:t>  </a:t>
            </a:r>
          </a:p>
          <a:p>
            <a:endParaRPr lang="en-GB" sz="1800" dirty="0"/>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88224" y="571060"/>
            <a:ext cx="1725092" cy="588561"/>
          </a:xfrm>
          <a:prstGeom prst="rect">
            <a:avLst/>
          </a:prstGeom>
        </p:spPr>
      </p:pic>
    </p:spTree>
    <p:extLst>
      <p:ext uri="{BB962C8B-B14F-4D97-AF65-F5344CB8AC3E}">
        <p14:creationId xmlns:p14="http://schemas.microsoft.com/office/powerpoint/2010/main" val="37070039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842992" cy="1066128"/>
          </a:xfrm>
        </p:spPr>
        <p:txBody>
          <a:bodyPr>
            <a:normAutofit/>
          </a:bodyPr>
          <a:lstStyle/>
          <a:p>
            <a:pPr algn="l"/>
            <a:r>
              <a:rPr lang="en-GB" sz="2800" dirty="0">
                <a:latin typeface="Calibri Light" panose="020F0302020204030204" pitchFamily="34" charset="0"/>
                <a:cs typeface="Calibri Light" panose="020F0302020204030204" pitchFamily="34" charset="0"/>
              </a:rPr>
              <a:t>What do we do at Senior Phase?</a:t>
            </a:r>
          </a:p>
        </p:txBody>
      </p:sp>
      <p:sp>
        <p:nvSpPr>
          <p:cNvPr id="3" name="Content Placeholder 2"/>
          <p:cNvSpPr>
            <a:spLocks noGrp="1"/>
          </p:cNvSpPr>
          <p:nvPr>
            <p:ph idx="1"/>
          </p:nvPr>
        </p:nvSpPr>
        <p:spPr>
          <a:xfrm>
            <a:off x="457200" y="1556792"/>
            <a:ext cx="8229600" cy="4886003"/>
          </a:xfrm>
        </p:spPr>
        <p:txBody>
          <a:bodyPr>
            <a:normAutofit/>
          </a:bodyPr>
          <a:lstStyle/>
          <a:p>
            <a:pPr marL="0" indent="0">
              <a:buNone/>
            </a:pPr>
            <a:r>
              <a:rPr lang="en-GB" sz="1800" dirty="0"/>
              <a:t>Learning at Senior Phase, which would be in S4, S5 and S6 or in community or college settings, continues the themes and topics that start in the earlier secondary school years. </a:t>
            </a:r>
          </a:p>
          <a:p>
            <a:r>
              <a:rPr lang="en-GB" sz="1800" dirty="0"/>
              <a:t>Young people continue to reflect on friendships and romantic and intimate relationships. There is further learning on the pressures young people can face, including when it comes to pornography, alcohol or drugs and how they impact on relationships.</a:t>
            </a:r>
          </a:p>
          <a:p>
            <a:r>
              <a:rPr lang="en-GB" sz="1800" dirty="0"/>
              <a:t>Young people are encouraged to get to know their own body, and to seek advice and help if they have a worry or a problem. This includes finding out about sexual health services. </a:t>
            </a:r>
          </a:p>
          <a:p>
            <a:r>
              <a:rPr lang="en-GB" sz="1800" dirty="0"/>
              <a:t>Young people talk about sexual activity in more detail so that they can understand what the law says, think carefully about the importance of consent, and acquire the knowledge and confidence they need to make the best decisions for themselves and in the relationships they will have. </a:t>
            </a:r>
          </a:p>
          <a:p>
            <a:pPr marL="0" indent="0">
              <a:buNone/>
            </a:pPr>
            <a:endParaRPr lang="en-GB" sz="1800" dirty="0"/>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88224" y="571060"/>
            <a:ext cx="1725092" cy="588561"/>
          </a:xfrm>
          <a:prstGeom prst="rect">
            <a:avLst/>
          </a:prstGeom>
        </p:spPr>
      </p:pic>
    </p:spTree>
    <p:extLst>
      <p:ext uri="{BB962C8B-B14F-4D97-AF65-F5344CB8AC3E}">
        <p14:creationId xmlns:p14="http://schemas.microsoft.com/office/powerpoint/2010/main" val="2145525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D6D3-D952-42F9-B2EA-6C622B2D5AEA}"/>
              </a:ext>
            </a:extLst>
          </p:cNvPr>
          <p:cNvSpPr>
            <a:spLocks noGrp="1"/>
          </p:cNvSpPr>
          <p:nvPr>
            <p:ph type="title"/>
          </p:nvPr>
        </p:nvSpPr>
        <p:spPr>
          <a:xfrm>
            <a:off x="254620" y="404664"/>
            <a:ext cx="6621636" cy="588561"/>
          </a:xfrm>
        </p:spPr>
        <p:txBody>
          <a:bodyPr>
            <a:noAutofit/>
          </a:bodyPr>
          <a:lstStyle/>
          <a:p>
            <a:pPr algn="l"/>
            <a:br>
              <a:rPr lang="en-GB" sz="2800" dirty="0">
                <a:latin typeface="Calibri Light" panose="020F0302020204030204" pitchFamily="34" charset="0"/>
                <a:cs typeface="Calibri Light" panose="020F0302020204030204" pitchFamily="34" charset="0"/>
              </a:rPr>
            </a:br>
            <a:r>
              <a:rPr lang="en-GB" sz="2800" dirty="0">
                <a:latin typeface="Century Gothic" panose="020B0502020202020204" pitchFamily="34" charset="0"/>
                <a:cs typeface="Calibri Light" panose="020F0302020204030204" pitchFamily="34" charset="0"/>
              </a:rPr>
              <a:t>What do children and young people want from their RSHP education?</a:t>
            </a:r>
            <a:br>
              <a:rPr lang="en-GB" sz="2800" dirty="0">
                <a:solidFill>
                  <a:srgbClr val="FF0000"/>
                </a:solidFill>
                <a:latin typeface="Calibri Light" panose="020F0302020204030204" pitchFamily="34" charset="0"/>
                <a:cs typeface="Calibri Light" panose="020F0302020204030204" pitchFamily="34" charset="0"/>
              </a:rPr>
            </a:br>
            <a:endParaRPr lang="en-GB" sz="2800" dirty="0">
              <a:latin typeface="Calibri Light" panose="020F0302020204030204" pitchFamily="34" charset="0"/>
              <a:cs typeface="Calibri Light" panose="020F0302020204030204" pitchFamily="34" charset="0"/>
            </a:endParaRPr>
          </a:p>
        </p:txBody>
      </p:sp>
      <p:pic>
        <p:nvPicPr>
          <p:cNvPr id="5" name="Picture 4">
            <a:extLst>
              <a:ext uri="{FF2B5EF4-FFF2-40B4-BE49-F238E27FC236}">
                <a16:creationId xmlns:a16="http://schemas.microsoft.com/office/drawing/2014/main" id="{190ED439-12F7-49F0-B1FB-D53D59AC3F3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64288" y="404664"/>
            <a:ext cx="1725092" cy="588561"/>
          </a:xfrm>
          <a:prstGeom prst="rect">
            <a:avLst/>
          </a:prstGeom>
        </p:spPr>
      </p:pic>
      <p:sp>
        <p:nvSpPr>
          <p:cNvPr id="6" name="Content Placeholder 3">
            <a:extLst>
              <a:ext uri="{FF2B5EF4-FFF2-40B4-BE49-F238E27FC236}">
                <a16:creationId xmlns:a16="http://schemas.microsoft.com/office/drawing/2014/main" id="{4FA89DD5-5946-4707-A9CB-364EAF3A0D9E}"/>
              </a:ext>
            </a:extLst>
          </p:cNvPr>
          <p:cNvSpPr>
            <a:spLocks noGrp="1"/>
          </p:cNvSpPr>
          <p:nvPr>
            <p:ph idx="1"/>
          </p:nvPr>
        </p:nvSpPr>
        <p:spPr>
          <a:xfrm>
            <a:off x="467544" y="5877272"/>
            <a:ext cx="8229600" cy="608931"/>
          </a:xfrm>
        </p:spPr>
        <p:txBody>
          <a:bodyPr/>
          <a:lstStyle/>
          <a:p>
            <a:r>
              <a:rPr lang="en-GB" dirty="0">
                <a:hlinkClick r:id="rId4"/>
              </a:rPr>
              <a:t>https://</a:t>
            </a:r>
            <a:r>
              <a:rPr lang="en-GB" dirty="0" err="1">
                <a:hlinkClick r:id="rId4"/>
              </a:rPr>
              <a:t>vimeo.com</a:t>
            </a:r>
            <a:r>
              <a:rPr lang="en-GB" dirty="0">
                <a:hlinkClick r:id="rId4"/>
              </a:rPr>
              <a:t>/361997291</a:t>
            </a:r>
            <a:endParaRPr lang="en-GB" dirty="0"/>
          </a:p>
        </p:txBody>
      </p:sp>
      <p:pic>
        <p:nvPicPr>
          <p:cNvPr id="3" name="Picture 2">
            <a:extLst>
              <a:ext uri="{FF2B5EF4-FFF2-40B4-BE49-F238E27FC236}">
                <a16:creationId xmlns:a16="http://schemas.microsoft.com/office/drawing/2014/main" id="{AD9CD6E1-7445-5B41-A6A9-EBA1E34552A3}"/>
              </a:ext>
            </a:extLst>
          </p:cNvPr>
          <p:cNvPicPr>
            <a:picLocks noChangeAspect="1"/>
          </p:cNvPicPr>
          <p:nvPr/>
        </p:nvPicPr>
        <p:blipFill>
          <a:blip r:embed="rId5"/>
          <a:stretch>
            <a:fillRect/>
          </a:stretch>
        </p:blipFill>
        <p:spPr>
          <a:xfrm>
            <a:off x="533400" y="1155700"/>
            <a:ext cx="8077200" cy="4546600"/>
          </a:xfrm>
          <a:prstGeom prst="rect">
            <a:avLst/>
          </a:prstGeom>
        </p:spPr>
      </p:pic>
      <p:pic>
        <p:nvPicPr>
          <p:cNvPr id="7" name="Picture 6">
            <a:extLst>
              <a:ext uri="{FF2B5EF4-FFF2-40B4-BE49-F238E27FC236}">
                <a16:creationId xmlns:a16="http://schemas.microsoft.com/office/drawing/2014/main" id="{8B3F1C52-426D-5940-B1B2-5171F8A9BB33}"/>
              </a:ext>
            </a:extLst>
          </p:cNvPr>
          <p:cNvPicPr>
            <a:picLocks noChangeAspect="1"/>
          </p:cNvPicPr>
          <p:nvPr/>
        </p:nvPicPr>
        <p:blipFill>
          <a:blip r:embed="rId6"/>
          <a:stretch>
            <a:fillRect/>
          </a:stretch>
        </p:blipFill>
        <p:spPr>
          <a:xfrm>
            <a:off x="8208764" y="5837412"/>
            <a:ext cx="813432" cy="899056"/>
          </a:xfrm>
          <a:prstGeom prst="rect">
            <a:avLst/>
          </a:prstGeom>
        </p:spPr>
      </p:pic>
    </p:spTree>
    <p:extLst>
      <p:ext uri="{BB962C8B-B14F-4D97-AF65-F5344CB8AC3E}">
        <p14:creationId xmlns:p14="http://schemas.microsoft.com/office/powerpoint/2010/main" val="1164320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7241769-6C4F-416C-8650-5A80BCDE78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2052266"/>
            <a:ext cx="2758012" cy="2753468"/>
          </a:xfrm>
          <a:prstGeom prst="rect">
            <a:avLst/>
          </a:prstGeom>
        </p:spPr>
      </p:pic>
      <p:sp>
        <p:nvSpPr>
          <p:cNvPr id="7" name="Title 1">
            <a:extLst>
              <a:ext uri="{FF2B5EF4-FFF2-40B4-BE49-F238E27FC236}">
                <a16:creationId xmlns:a16="http://schemas.microsoft.com/office/drawing/2014/main" id="{459066CF-0FA4-420E-8E36-BA269DC2FBD7}"/>
              </a:ext>
            </a:extLst>
          </p:cNvPr>
          <p:cNvSpPr>
            <a:spLocks noGrp="1"/>
          </p:cNvSpPr>
          <p:nvPr>
            <p:ph type="title"/>
          </p:nvPr>
        </p:nvSpPr>
        <p:spPr>
          <a:xfrm>
            <a:off x="457200" y="274638"/>
            <a:ext cx="8454730" cy="1048966"/>
          </a:xfrm>
        </p:spPr>
        <p:txBody>
          <a:bodyPr>
            <a:normAutofit/>
          </a:bodyPr>
          <a:lstStyle/>
          <a:p>
            <a:pPr algn="l"/>
            <a:r>
              <a:rPr lang="en-GB" sz="3200" dirty="0">
                <a:latin typeface="Century Gothic" panose="020B0502020202020204" pitchFamily="34" charset="0"/>
                <a:cs typeface="Calibri Light" panose="020F0302020204030204" pitchFamily="34" charset="0"/>
              </a:rPr>
              <a:t>Let’s look at the resource….</a:t>
            </a:r>
          </a:p>
        </p:txBody>
      </p:sp>
      <p:sp>
        <p:nvSpPr>
          <p:cNvPr id="8" name="TextBox 7">
            <a:extLst>
              <a:ext uri="{FF2B5EF4-FFF2-40B4-BE49-F238E27FC236}">
                <a16:creationId xmlns:a16="http://schemas.microsoft.com/office/drawing/2014/main" id="{11570F34-F56F-45E9-9EA8-0838FFAD8934}"/>
              </a:ext>
            </a:extLst>
          </p:cNvPr>
          <p:cNvSpPr txBox="1"/>
          <p:nvPr/>
        </p:nvSpPr>
        <p:spPr>
          <a:xfrm>
            <a:off x="4139952" y="3068960"/>
            <a:ext cx="3139583" cy="553998"/>
          </a:xfrm>
          <a:prstGeom prst="rect">
            <a:avLst/>
          </a:prstGeom>
          <a:noFill/>
        </p:spPr>
        <p:txBody>
          <a:bodyPr wrap="square" rtlCol="0">
            <a:spAutoFit/>
          </a:bodyPr>
          <a:lstStyle/>
          <a:p>
            <a:r>
              <a:rPr lang="en-US" sz="3000" b="1" dirty="0">
                <a:latin typeface="Nunito" charset="0"/>
                <a:ea typeface="Nunito" charset="0"/>
                <a:cs typeface="Nunito" charset="0"/>
                <a:hlinkClick r:id="rId4"/>
              </a:rPr>
              <a:t>https://</a:t>
            </a:r>
            <a:r>
              <a:rPr lang="en-US" sz="3000" b="1" dirty="0" err="1">
                <a:latin typeface="Nunito" charset="0"/>
                <a:ea typeface="Nunito" charset="0"/>
                <a:cs typeface="Nunito" charset="0"/>
                <a:hlinkClick r:id="rId4"/>
              </a:rPr>
              <a:t>rshp.scot</a:t>
            </a:r>
            <a:endParaRPr lang="en-US" sz="3000" b="1" dirty="0">
              <a:latin typeface="Nunito" charset="0"/>
              <a:ea typeface="Nunito" charset="0"/>
              <a:cs typeface="Nunito" charset="0"/>
            </a:endParaRPr>
          </a:p>
        </p:txBody>
      </p:sp>
      <p:pic>
        <p:nvPicPr>
          <p:cNvPr id="5" name="Picture 4">
            <a:extLst>
              <a:ext uri="{FF2B5EF4-FFF2-40B4-BE49-F238E27FC236}">
                <a16:creationId xmlns:a16="http://schemas.microsoft.com/office/drawing/2014/main" id="{1CAAA0A5-CDF7-7245-B71E-FC31811BC40C}"/>
              </a:ext>
            </a:extLst>
          </p:cNvPr>
          <p:cNvPicPr>
            <a:picLocks noChangeAspect="1"/>
          </p:cNvPicPr>
          <p:nvPr/>
        </p:nvPicPr>
        <p:blipFill>
          <a:blip r:embed="rId5"/>
          <a:stretch>
            <a:fillRect/>
          </a:stretch>
        </p:blipFill>
        <p:spPr>
          <a:xfrm>
            <a:off x="8098498" y="392252"/>
            <a:ext cx="813432" cy="899056"/>
          </a:xfrm>
          <a:prstGeom prst="rect">
            <a:avLst/>
          </a:prstGeom>
        </p:spPr>
      </p:pic>
    </p:spTree>
    <p:extLst>
      <p:ext uri="{BB962C8B-B14F-4D97-AF65-F5344CB8AC3E}">
        <p14:creationId xmlns:p14="http://schemas.microsoft.com/office/powerpoint/2010/main" val="42668656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latin typeface="Century Gothic" panose="020B0502020202020204" pitchFamily="34" charset="0"/>
                <a:cs typeface="Calibri Light" panose="020F0302020204030204" pitchFamily="34" charset="0"/>
              </a:rPr>
              <a:t>Parents and Carers</a:t>
            </a:r>
          </a:p>
        </p:txBody>
      </p:sp>
      <p:sp>
        <p:nvSpPr>
          <p:cNvPr id="3" name="Content Placeholder 2"/>
          <p:cNvSpPr>
            <a:spLocks noGrp="1"/>
          </p:cNvSpPr>
          <p:nvPr>
            <p:ph idx="1"/>
          </p:nvPr>
        </p:nvSpPr>
        <p:spPr/>
        <p:txBody>
          <a:bodyPr>
            <a:normAutofit/>
          </a:bodyPr>
          <a:lstStyle/>
          <a:p>
            <a:r>
              <a:rPr lang="en-GB" sz="2400" dirty="0">
                <a:latin typeface="Century Gothic" panose="020B0502020202020204" pitchFamily="34" charset="0"/>
              </a:rPr>
              <a:t>Across this resource, and at Roseburn our approach to RSHP education, there is an acknowledgement that parents and carers are the primary educators of their children.</a:t>
            </a:r>
          </a:p>
          <a:p>
            <a:endParaRPr lang="en-GB" sz="2400" dirty="0">
              <a:latin typeface="Century Gothic" panose="020B0502020202020204" pitchFamily="34" charset="0"/>
            </a:endParaRPr>
          </a:p>
          <a:p>
            <a:r>
              <a:rPr lang="en-GB" sz="2400" dirty="0">
                <a:latin typeface="Century Gothic" panose="020B0502020202020204" pitchFamily="34" charset="0"/>
              </a:rPr>
              <a:t>In delivering RSHP education parents/carers will be given advance knowledge of topics and lessons.</a:t>
            </a:r>
          </a:p>
          <a:p>
            <a:endParaRPr lang="en-GB" sz="2400" dirty="0">
              <a:latin typeface="Century Gothic" panose="020B0502020202020204" pitchFamily="34" charset="0"/>
            </a:endParaRPr>
          </a:p>
          <a:p>
            <a:r>
              <a:rPr lang="en-GB" sz="2400" dirty="0">
                <a:latin typeface="Century Gothic" panose="020B0502020202020204" pitchFamily="34" charset="0"/>
              </a:rPr>
              <a:t>By learning together at home and school we can help consolidate learning – it’s a partnership approach.</a:t>
            </a:r>
          </a:p>
        </p:txBody>
      </p:sp>
      <p:pic>
        <p:nvPicPr>
          <p:cNvPr id="4" name="Picture 3">
            <a:extLst>
              <a:ext uri="{FF2B5EF4-FFF2-40B4-BE49-F238E27FC236}">
                <a16:creationId xmlns:a16="http://schemas.microsoft.com/office/drawing/2014/main" id="{8AB04F95-89E2-EE4B-8D62-8A6C56609EE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88224" y="571060"/>
            <a:ext cx="1725092" cy="588561"/>
          </a:xfrm>
          <a:prstGeom prst="rect">
            <a:avLst/>
          </a:prstGeom>
        </p:spPr>
      </p:pic>
      <p:cxnSp>
        <p:nvCxnSpPr>
          <p:cNvPr id="6" name="Straight Connector 5">
            <a:extLst>
              <a:ext uri="{FF2B5EF4-FFF2-40B4-BE49-F238E27FC236}">
                <a16:creationId xmlns:a16="http://schemas.microsoft.com/office/drawing/2014/main" id="{1EDC49CD-9EE0-7946-B400-945FEABBF729}"/>
              </a:ext>
            </a:extLst>
          </p:cNvPr>
          <p:cNvCxnSpPr/>
          <p:nvPr/>
        </p:nvCxnSpPr>
        <p:spPr>
          <a:xfrm>
            <a:off x="539552" y="1405197"/>
            <a:ext cx="4248472" cy="0"/>
          </a:xfrm>
          <a:prstGeom prst="line">
            <a:avLst/>
          </a:prstGeom>
        </p:spPr>
        <p:style>
          <a:lnRef idx="1">
            <a:schemeClr val="dk1"/>
          </a:lnRef>
          <a:fillRef idx="0">
            <a:schemeClr val="dk1"/>
          </a:fillRef>
          <a:effectRef idx="0">
            <a:schemeClr val="dk1"/>
          </a:effectRef>
          <a:fontRef idx="minor">
            <a:schemeClr val="tx1"/>
          </a:fontRef>
        </p:style>
      </p:cxnSp>
      <p:pic>
        <p:nvPicPr>
          <p:cNvPr id="7" name="Picture 6">
            <a:extLst>
              <a:ext uri="{FF2B5EF4-FFF2-40B4-BE49-F238E27FC236}">
                <a16:creationId xmlns:a16="http://schemas.microsoft.com/office/drawing/2014/main" id="{6ECFEE3B-3A5C-2946-A5CA-746FA3878C1F}"/>
              </a:ext>
            </a:extLst>
          </p:cNvPr>
          <p:cNvPicPr>
            <a:picLocks noChangeAspect="1"/>
          </p:cNvPicPr>
          <p:nvPr/>
        </p:nvPicPr>
        <p:blipFill>
          <a:blip r:embed="rId4"/>
          <a:stretch>
            <a:fillRect/>
          </a:stretch>
        </p:blipFill>
        <p:spPr>
          <a:xfrm>
            <a:off x="8208764" y="5837412"/>
            <a:ext cx="813432" cy="89905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1C85F-60EE-45F3-A818-F8652A95D562}"/>
              </a:ext>
            </a:extLst>
          </p:cNvPr>
          <p:cNvSpPr>
            <a:spLocks noGrp="1"/>
          </p:cNvSpPr>
          <p:nvPr>
            <p:ph type="title"/>
          </p:nvPr>
        </p:nvSpPr>
        <p:spPr>
          <a:xfrm>
            <a:off x="457200" y="274638"/>
            <a:ext cx="6923112" cy="900112"/>
          </a:xfrm>
        </p:spPr>
        <p:txBody>
          <a:bodyPr>
            <a:normAutofit fontScale="90000"/>
          </a:bodyPr>
          <a:lstStyle/>
          <a:p>
            <a:pPr algn="l"/>
            <a:r>
              <a:rPr lang="en-GB" sz="2800" dirty="0">
                <a:latin typeface="Century Gothic" panose="020B0502020202020204" pitchFamily="34" charset="0"/>
                <a:cs typeface="Calibri Light" panose="020F0302020204030204" pitchFamily="34" charset="0"/>
              </a:rPr>
              <a:t>What is the role of parents and carers in </a:t>
            </a:r>
            <a:br>
              <a:rPr lang="en-GB" sz="2800" dirty="0">
                <a:latin typeface="Century Gothic" panose="020B0502020202020204" pitchFamily="34" charset="0"/>
                <a:cs typeface="Calibri Light" panose="020F0302020204030204" pitchFamily="34" charset="0"/>
              </a:rPr>
            </a:br>
            <a:r>
              <a:rPr lang="en-GB" sz="2800" dirty="0">
                <a:latin typeface="Century Gothic" panose="020B0502020202020204" pitchFamily="34" charset="0"/>
                <a:cs typeface="Calibri Light" panose="020F0302020204030204" pitchFamily="34" charset="0"/>
              </a:rPr>
              <a:t>RSHP education?</a:t>
            </a:r>
          </a:p>
        </p:txBody>
      </p:sp>
      <p:sp>
        <p:nvSpPr>
          <p:cNvPr id="6" name="Content Placeholder 3">
            <a:extLst>
              <a:ext uri="{FF2B5EF4-FFF2-40B4-BE49-F238E27FC236}">
                <a16:creationId xmlns:a16="http://schemas.microsoft.com/office/drawing/2014/main" id="{679C0F3C-55B8-4684-B108-5D8F387B6D83}"/>
              </a:ext>
            </a:extLst>
          </p:cNvPr>
          <p:cNvSpPr txBox="1">
            <a:spLocks/>
          </p:cNvSpPr>
          <p:nvPr/>
        </p:nvSpPr>
        <p:spPr>
          <a:xfrm>
            <a:off x="609600" y="5733256"/>
            <a:ext cx="8229600" cy="545307"/>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dirty="0">
                <a:hlinkClick r:id="rId3"/>
              </a:rPr>
              <a:t>https://vimeo.com/361996285</a:t>
            </a:r>
            <a:endParaRPr lang="en-GB" dirty="0"/>
          </a:p>
        </p:txBody>
      </p:sp>
      <p:pic>
        <p:nvPicPr>
          <p:cNvPr id="3" name="Picture 2">
            <a:extLst>
              <a:ext uri="{FF2B5EF4-FFF2-40B4-BE49-F238E27FC236}">
                <a16:creationId xmlns:a16="http://schemas.microsoft.com/office/drawing/2014/main" id="{5A556BDE-8A87-6845-8158-BC8E8B838435}"/>
              </a:ext>
            </a:extLst>
          </p:cNvPr>
          <p:cNvPicPr>
            <a:picLocks noChangeAspect="1"/>
          </p:cNvPicPr>
          <p:nvPr/>
        </p:nvPicPr>
        <p:blipFill>
          <a:blip r:embed="rId4"/>
          <a:stretch>
            <a:fillRect/>
          </a:stretch>
        </p:blipFill>
        <p:spPr>
          <a:xfrm>
            <a:off x="546100" y="1174750"/>
            <a:ext cx="8051800" cy="4508500"/>
          </a:xfrm>
          <a:prstGeom prst="rect">
            <a:avLst/>
          </a:prstGeom>
        </p:spPr>
      </p:pic>
      <p:pic>
        <p:nvPicPr>
          <p:cNvPr id="5" name="Picture 4">
            <a:extLst>
              <a:ext uri="{FF2B5EF4-FFF2-40B4-BE49-F238E27FC236}">
                <a16:creationId xmlns:a16="http://schemas.microsoft.com/office/drawing/2014/main" id="{68F9370B-706E-F64A-808C-128F91B8B956}"/>
              </a:ext>
            </a:extLst>
          </p:cNvPr>
          <p:cNvPicPr>
            <a:picLocks noChangeAspect="1"/>
          </p:cNvPicPr>
          <p:nvPr/>
        </p:nvPicPr>
        <p:blipFill>
          <a:blip r:embed="rId5"/>
          <a:stretch>
            <a:fillRect/>
          </a:stretch>
        </p:blipFill>
        <p:spPr>
          <a:xfrm>
            <a:off x="8208764" y="5837412"/>
            <a:ext cx="813432" cy="899056"/>
          </a:xfrm>
          <a:prstGeom prst="rect">
            <a:avLst/>
          </a:prstGeom>
        </p:spPr>
      </p:pic>
    </p:spTree>
    <p:extLst>
      <p:ext uri="{BB962C8B-B14F-4D97-AF65-F5344CB8AC3E}">
        <p14:creationId xmlns:p14="http://schemas.microsoft.com/office/powerpoint/2010/main" val="26124808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79332" y="5268487"/>
            <a:ext cx="3139583" cy="553998"/>
          </a:xfrm>
          <a:prstGeom prst="rect">
            <a:avLst/>
          </a:prstGeom>
          <a:noFill/>
        </p:spPr>
        <p:txBody>
          <a:bodyPr wrap="square" rtlCol="0">
            <a:spAutoFit/>
          </a:bodyPr>
          <a:lstStyle/>
          <a:p>
            <a:r>
              <a:rPr lang="en-US" sz="3000" b="1" dirty="0">
                <a:solidFill>
                  <a:schemeClr val="bg1"/>
                </a:solidFill>
                <a:latin typeface="Nunito" charset="0"/>
                <a:ea typeface="Nunito" charset="0"/>
                <a:cs typeface="Nunito" charset="0"/>
              </a:rPr>
              <a:t>https://rshp.scot/</a:t>
            </a:r>
          </a:p>
        </p:txBody>
      </p:sp>
      <p:pic>
        <p:nvPicPr>
          <p:cNvPr id="6" name="Picture 5">
            <a:extLst>
              <a:ext uri="{FF2B5EF4-FFF2-40B4-BE49-F238E27FC236}">
                <a16:creationId xmlns:a16="http://schemas.microsoft.com/office/drawing/2014/main" id="{C7241769-6C4F-416C-8650-5A80BCDE78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088" y="1844824"/>
            <a:ext cx="2514782" cy="2510639"/>
          </a:xfrm>
          <a:prstGeom prst="rect">
            <a:avLst/>
          </a:prstGeom>
        </p:spPr>
      </p:pic>
      <p:sp>
        <p:nvSpPr>
          <p:cNvPr id="7" name="Subtitle 2">
            <a:extLst>
              <a:ext uri="{FF2B5EF4-FFF2-40B4-BE49-F238E27FC236}">
                <a16:creationId xmlns:a16="http://schemas.microsoft.com/office/drawing/2014/main" id="{688BE77A-CC7B-4DAD-A99E-166EA936B216}"/>
              </a:ext>
            </a:extLst>
          </p:cNvPr>
          <p:cNvSpPr txBox="1">
            <a:spLocks/>
          </p:cNvSpPr>
          <p:nvPr/>
        </p:nvSpPr>
        <p:spPr>
          <a:xfrm>
            <a:off x="3419872" y="2370946"/>
            <a:ext cx="4932040" cy="55399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400" dirty="0">
                <a:latin typeface="Century Gothic" panose="020B0502020202020204" pitchFamily="34" charset="0"/>
                <a:cs typeface="Calibri Light" panose="020F0302020204030204" pitchFamily="34" charset="0"/>
              </a:rPr>
              <a:t>If you have further questions about the RSHP resource the FAQ section on the site may be of help: </a:t>
            </a:r>
            <a:r>
              <a:rPr lang="en-GB" sz="2400" dirty="0">
                <a:latin typeface="Century Gothic" panose="020B0502020202020204" pitchFamily="34" charset="0"/>
                <a:cs typeface="Calibri Light" panose="020F0302020204030204" pitchFamily="34" charset="0"/>
                <a:hlinkClick r:id="rId4"/>
              </a:rPr>
              <a:t>https://rshp.scot/faq/</a:t>
            </a:r>
            <a:r>
              <a:rPr lang="en-GB" sz="2400" dirty="0">
                <a:latin typeface="Century Gothic" panose="020B0502020202020204" pitchFamily="34" charset="0"/>
                <a:cs typeface="Calibri Light" panose="020F0302020204030204" pitchFamily="34" charset="0"/>
              </a:rPr>
              <a:t> </a:t>
            </a:r>
          </a:p>
        </p:txBody>
      </p:sp>
      <p:pic>
        <p:nvPicPr>
          <p:cNvPr id="8" name="Picture 7">
            <a:extLst>
              <a:ext uri="{FF2B5EF4-FFF2-40B4-BE49-F238E27FC236}">
                <a16:creationId xmlns:a16="http://schemas.microsoft.com/office/drawing/2014/main" id="{CFFD2C11-EDDD-5A4F-89C0-7811AA6C43BA}"/>
              </a:ext>
            </a:extLst>
          </p:cNvPr>
          <p:cNvPicPr>
            <a:picLocks noChangeAspect="1"/>
          </p:cNvPicPr>
          <p:nvPr/>
        </p:nvPicPr>
        <p:blipFill>
          <a:blip r:embed="rId5"/>
          <a:stretch>
            <a:fillRect/>
          </a:stretch>
        </p:blipFill>
        <p:spPr>
          <a:xfrm>
            <a:off x="8208764" y="5837412"/>
            <a:ext cx="813432" cy="899056"/>
          </a:xfrm>
          <a:prstGeom prst="rect">
            <a:avLst/>
          </a:prstGeom>
        </p:spPr>
      </p:pic>
    </p:spTree>
    <p:extLst>
      <p:ext uri="{BB962C8B-B14F-4D97-AF65-F5344CB8AC3E}">
        <p14:creationId xmlns:p14="http://schemas.microsoft.com/office/powerpoint/2010/main" val="36008070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C213F-BF6C-4B28-B738-3E6C3DEF8180}"/>
              </a:ext>
            </a:extLst>
          </p:cNvPr>
          <p:cNvSpPr>
            <a:spLocks noGrp="1"/>
          </p:cNvSpPr>
          <p:nvPr>
            <p:ph type="title"/>
          </p:nvPr>
        </p:nvSpPr>
        <p:spPr/>
        <p:txBody>
          <a:bodyPr/>
          <a:lstStyle/>
          <a:p>
            <a:r>
              <a:rPr lang="en-GB" dirty="0">
                <a:latin typeface="Century Gothic" panose="020B0502020202020204" pitchFamily="34" charset="0"/>
              </a:rPr>
              <a:t>RSHP resource films</a:t>
            </a:r>
          </a:p>
        </p:txBody>
      </p:sp>
      <p:sp>
        <p:nvSpPr>
          <p:cNvPr id="3" name="Content Placeholder 2">
            <a:extLst>
              <a:ext uri="{FF2B5EF4-FFF2-40B4-BE49-F238E27FC236}">
                <a16:creationId xmlns:a16="http://schemas.microsoft.com/office/drawing/2014/main" id="{1E7BC84F-ACC9-4C1E-AC72-6DF39F2AEA00}"/>
              </a:ext>
            </a:extLst>
          </p:cNvPr>
          <p:cNvSpPr>
            <a:spLocks noGrp="1"/>
          </p:cNvSpPr>
          <p:nvPr>
            <p:ph idx="1"/>
          </p:nvPr>
        </p:nvSpPr>
        <p:spPr>
          <a:xfrm>
            <a:off x="457200" y="1417638"/>
            <a:ext cx="8229600" cy="5440362"/>
          </a:xfrm>
        </p:spPr>
        <p:txBody>
          <a:bodyPr>
            <a:normAutofit fontScale="62500" lnSpcReduction="20000"/>
          </a:bodyPr>
          <a:lstStyle/>
          <a:p>
            <a:pPr marL="0" indent="0">
              <a:buNone/>
            </a:pPr>
            <a:r>
              <a:rPr lang="en-GB" dirty="0">
                <a:latin typeface="Century Gothic" panose="020B0502020202020204" pitchFamily="34" charset="0"/>
                <a:hlinkClick r:id="rId3"/>
              </a:rPr>
              <a:t>https://vimeo.com/showcase/6310425</a:t>
            </a:r>
            <a:r>
              <a:rPr lang="en-GB" dirty="0">
                <a:latin typeface="Century Gothic" panose="020B0502020202020204" pitchFamily="34" charset="0"/>
              </a:rPr>
              <a:t> </a:t>
            </a:r>
          </a:p>
          <a:p>
            <a:pPr marL="0" indent="0">
              <a:buNone/>
            </a:pPr>
            <a:r>
              <a:rPr lang="en-GB" dirty="0">
                <a:latin typeface="Century Gothic" panose="020B0502020202020204" pitchFamily="34" charset="0"/>
              </a:rPr>
              <a:t>The series of short films made, some of which are part of this presentation, are all available here. </a:t>
            </a:r>
          </a:p>
          <a:p>
            <a:pPr lvl="0"/>
            <a:r>
              <a:rPr lang="en-GB" dirty="0">
                <a:latin typeface="Century Gothic" panose="020B0502020202020204" pitchFamily="34" charset="0"/>
              </a:rPr>
              <a:t>Why does RSHP matter?</a:t>
            </a:r>
          </a:p>
          <a:p>
            <a:pPr lvl="0"/>
            <a:r>
              <a:rPr lang="en-GB" dirty="0">
                <a:latin typeface="Century Gothic" panose="020B0502020202020204" pitchFamily="34" charset="0"/>
              </a:rPr>
              <a:t>Who should receive RSHP?</a:t>
            </a:r>
          </a:p>
          <a:p>
            <a:pPr lvl="0"/>
            <a:r>
              <a:rPr lang="en-GB" dirty="0">
                <a:latin typeface="Century Gothic" panose="020B0502020202020204" pitchFamily="34" charset="0"/>
              </a:rPr>
              <a:t>What does RSHP equip children and young people to deal with?</a:t>
            </a:r>
          </a:p>
          <a:p>
            <a:pPr lvl="0"/>
            <a:r>
              <a:rPr lang="en-GB" dirty="0">
                <a:latin typeface="Century Gothic" panose="020B0502020202020204" pitchFamily="34" charset="0"/>
              </a:rPr>
              <a:t>What is my responsibility and what support is available in local areas?</a:t>
            </a:r>
          </a:p>
          <a:p>
            <a:pPr lvl="0"/>
            <a:r>
              <a:rPr lang="en-GB" dirty="0">
                <a:latin typeface="Century Gothic" panose="020B0502020202020204" pitchFamily="34" charset="0"/>
              </a:rPr>
              <a:t>How do we acknowledge an respond ot concerns about RSHP?</a:t>
            </a:r>
          </a:p>
          <a:p>
            <a:pPr lvl="0"/>
            <a:r>
              <a:rPr lang="en-GB" dirty="0">
                <a:latin typeface="Century Gothic" panose="020B0502020202020204" pitchFamily="34" charset="0"/>
              </a:rPr>
              <a:t>Is the new teaching resource age and stage appropriate?</a:t>
            </a:r>
          </a:p>
          <a:p>
            <a:pPr lvl="0"/>
            <a:r>
              <a:rPr lang="en-GB" dirty="0">
                <a:latin typeface="Century Gothic" panose="020B0502020202020204" pitchFamily="34" charset="0"/>
              </a:rPr>
              <a:t>What is the role of parents and carers within RSHP?</a:t>
            </a:r>
          </a:p>
          <a:p>
            <a:pPr lvl="0"/>
            <a:r>
              <a:rPr lang="en-GB" dirty="0">
                <a:latin typeface="Century Gothic" panose="020B0502020202020204" pitchFamily="34" charset="0"/>
              </a:rPr>
              <a:t>What do children and young people want from their RSHP?</a:t>
            </a:r>
          </a:p>
          <a:p>
            <a:pPr lvl="0"/>
            <a:r>
              <a:rPr lang="en-GB" dirty="0">
                <a:latin typeface="Century Gothic" panose="020B0502020202020204" pitchFamily="34" charset="0"/>
              </a:rPr>
              <a:t>What practical learning do children and young people receive from RSHP education?</a:t>
            </a:r>
          </a:p>
          <a:p>
            <a:pPr marL="0" indent="0">
              <a:buNone/>
            </a:pPr>
            <a:endParaRPr lang="en-GB" dirty="0"/>
          </a:p>
        </p:txBody>
      </p:sp>
      <p:pic>
        <p:nvPicPr>
          <p:cNvPr id="4" name="Picture 3">
            <a:extLst>
              <a:ext uri="{FF2B5EF4-FFF2-40B4-BE49-F238E27FC236}">
                <a16:creationId xmlns:a16="http://schemas.microsoft.com/office/drawing/2014/main" id="{5E711E3F-4CDE-CC42-8C7C-295C0A2823C3}"/>
              </a:ext>
            </a:extLst>
          </p:cNvPr>
          <p:cNvPicPr>
            <a:picLocks noChangeAspect="1"/>
          </p:cNvPicPr>
          <p:nvPr/>
        </p:nvPicPr>
        <p:blipFill>
          <a:blip r:embed="rId4"/>
          <a:stretch>
            <a:fillRect/>
          </a:stretch>
        </p:blipFill>
        <p:spPr>
          <a:xfrm>
            <a:off x="8208764" y="5837412"/>
            <a:ext cx="813432" cy="899056"/>
          </a:xfrm>
          <a:prstGeom prst="rect">
            <a:avLst/>
          </a:prstGeom>
        </p:spPr>
      </p:pic>
    </p:spTree>
    <p:extLst>
      <p:ext uri="{BB962C8B-B14F-4D97-AF65-F5344CB8AC3E}">
        <p14:creationId xmlns:p14="http://schemas.microsoft.com/office/powerpoint/2010/main" val="486175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2DC3770-E5B4-4170-B362-D791BF24E9BD}"/>
              </a:ext>
            </a:extLst>
          </p:cNvPr>
          <p:cNvSpPr/>
          <p:nvPr/>
        </p:nvSpPr>
        <p:spPr>
          <a:xfrm>
            <a:off x="559925" y="1308305"/>
            <a:ext cx="8270732" cy="4893647"/>
          </a:xfrm>
          <a:prstGeom prst="rect">
            <a:avLst/>
          </a:prstGeom>
        </p:spPr>
        <p:txBody>
          <a:bodyPr wrap="square">
            <a:spAutoFit/>
          </a:bodyPr>
          <a:lstStyle/>
          <a:p>
            <a:r>
              <a:rPr lang="en-GB" sz="2400" b="1" dirty="0">
                <a:latin typeface="Century Gothic" panose="020B0502020202020204" pitchFamily="34" charset="0"/>
              </a:rPr>
              <a:t>FAQs</a:t>
            </a:r>
          </a:p>
          <a:p>
            <a:r>
              <a:rPr lang="en-GB" sz="2400" i="1" dirty="0">
                <a:latin typeface="Century Gothic" panose="020B0502020202020204" pitchFamily="34" charset="0"/>
              </a:rPr>
              <a:t>Q: Can I opt in and out of parts of the programme?</a:t>
            </a:r>
          </a:p>
          <a:p>
            <a:r>
              <a:rPr lang="en-GB" sz="2400" dirty="0">
                <a:latin typeface="Century Gothic" panose="020B0502020202020204" pitchFamily="34" charset="0"/>
              </a:rPr>
              <a:t>A: No. The programme is delivered in a way which makes this unmanageable. You either opt in or opt out of the whole programme. Be aware that there is continual discussion in all classrooms of aspects of RSHP </a:t>
            </a:r>
            <a:r>
              <a:rPr lang="en-GB" sz="2400" dirty="0" err="1">
                <a:latin typeface="Century Gothic" panose="020B0502020202020204" pitchFamily="34" charset="0"/>
              </a:rPr>
              <a:t>eg.</a:t>
            </a:r>
            <a:r>
              <a:rPr lang="en-GB" sz="2400" dirty="0">
                <a:latin typeface="Century Gothic" panose="020B0502020202020204" pitchFamily="34" charset="0"/>
              </a:rPr>
              <a:t> positive friendships.</a:t>
            </a:r>
          </a:p>
          <a:p>
            <a:endParaRPr lang="en-GB" sz="2400" dirty="0">
              <a:latin typeface="Century Gothic" panose="020B0502020202020204" pitchFamily="34" charset="0"/>
            </a:endParaRPr>
          </a:p>
          <a:p>
            <a:r>
              <a:rPr lang="en-GB" sz="2400" i="1" dirty="0">
                <a:latin typeface="Century Gothic" panose="020B0502020202020204" pitchFamily="34" charset="0"/>
              </a:rPr>
              <a:t>Q: Will my child hear about this from other children?</a:t>
            </a:r>
          </a:p>
          <a:p>
            <a:r>
              <a:rPr lang="en-GB" sz="2400" dirty="0">
                <a:latin typeface="Century Gothic" panose="020B0502020202020204" pitchFamily="34" charset="0"/>
              </a:rPr>
              <a:t>A: Yes. We always ask children to respect the wishes of families who have opted out and to treat this with understanding. Invariably, children ask questions of each other. </a:t>
            </a:r>
          </a:p>
        </p:txBody>
      </p:sp>
      <p:pic>
        <p:nvPicPr>
          <p:cNvPr id="4" name="Picture 3">
            <a:extLst>
              <a:ext uri="{FF2B5EF4-FFF2-40B4-BE49-F238E27FC236}">
                <a16:creationId xmlns:a16="http://schemas.microsoft.com/office/drawing/2014/main" id="{709E4F89-CD48-8840-ADFC-82BBDC1B9B28}"/>
              </a:ext>
            </a:extLst>
          </p:cNvPr>
          <p:cNvPicPr>
            <a:picLocks noChangeAspect="1"/>
          </p:cNvPicPr>
          <p:nvPr/>
        </p:nvPicPr>
        <p:blipFill>
          <a:blip r:embed="rId2"/>
          <a:stretch>
            <a:fillRect/>
          </a:stretch>
        </p:blipFill>
        <p:spPr>
          <a:xfrm>
            <a:off x="7901396" y="260648"/>
            <a:ext cx="930728" cy="1028699"/>
          </a:xfrm>
          <a:prstGeom prst="rect">
            <a:avLst/>
          </a:prstGeom>
        </p:spPr>
      </p:pic>
    </p:spTree>
    <p:extLst>
      <p:ext uri="{BB962C8B-B14F-4D97-AF65-F5344CB8AC3E}">
        <p14:creationId xmlns:p14="http://schemas.microsoft.com/office/powerpoint/2010/main" val="20187748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2DC3770-E5B4-4170-B362-D791BF24E9BD}"/>
              </a:ext>
            </a:extLst>
          </p:cNvPr>
          <p:cNvSpPr/>
          <p:nvPr/>
        </p:nvSpPr>
        <p:spPr>
          <a:xfrm>
            <a:off x="465173" y="1089411"/>
            <a:ext cx="8270732" cy="5262979"/>
          </a:xfrm>
          <a:prstGeom prst="rect">
            <a:avLst/>
          </a:prstGeom>
        </p:spPr>
        <p:txBody>
          <a:bodyPr wrap="square">
            <a:spAutoFit/>
          </a:bodyPr>
          <a:lstStyle/>
          <a:p>
            <a:r>
              <a:rPr lang="en-GB" sz="2400" b="1" dirty="0">
                <a:latin typeface="Century Gothic" panose="020B0502020202020204" pitchFamily="34" charset="0"/>
              </a:rPr>
              <a:t>FAQs</a:t>
            </a:r>
          </a:p>
          <a:p>
            <a:r>
              <a:rPr lang="en-GB" sz="2400" i="1" dirty="0">
                <a:latin typeface="Century Gothic" panose="020B0502020202020204" pitchFamily="34" charset="0"/>
              </a:rPr>
              <a:t>Q: What happens if my child is upset or anxious? </a:t>
            </a:r>
          </a:p>
          <a:p>
            <a:r>
              <a:rPr lang="en-GB" sz="2400" dirty="0">
                <a:latin typeface="Century Gothic" panose="020B0502020202020204" pitchFamily="34" charset="0"/>
              </a:rPr>
              <a:t>A: We are trained to manage children’s anxiety in a supportive way. We would let you know so that you could also support at home</a:t>
            </a:r>
            <a:r>
              <a:rPr lang="en-GB" sz="2100" dirty="0">
                <a:latin typeface="Century Gothic" panose="020B0502020202020204" pitchFamily="34" charset="0"/>
              </a:rPr>
              <a:t>. </a:t>
            </a:r>
          </a:p>
          <a:p>
            <a:endParaRPr lang="en-GB" sz="2400" dirty="0">
              <a:latin typeface="Century Gothic" panose="020B0502020202020204" pitchFamily="34" charset="0"/>
            </a:endParaRPr>
          </a:p>
          <a:p>
            <a:r>
              <a:rPr lang="en-GB" sz="2400" i="1" dirty="0">
                <a:latin typeface="Century Gothic" panose="020B0502020202020204" pitchFamily="34" charset="0"/>
              </a:rPr>
              <a:t>Q: What if I am worried as a parent about the impact on my child or about sensitive family information such as adoption, assisted conception etc?</a:t>
            </a:r>
          </a:p>
          <a:p>
            <a:r>
              <a:rPr lang="en-GB" sz="2400" dirty="0">
                <a:latin typeface="Century Gothic" panose="020B0502020202020204" pitchFamily="34" charset="0"/>
              </a:rPr>
              <a:t>A: If you feel comfortable, please let us know about any issues that you feel might arise. We will always treat this information confidentially and will not share information without your prior permission except for reasons of child protection.  </a:t>
            </a:r>
          </a:p>
        </p:txBody>
      </p:sp>
      <p:pic>
        <p:nvPicPr>
          <p:cNvPr id="4" name="Picture 3">
            <a:extLst>
              <a:ext uri="{FF2B5EF4-FFF2-40B4-BE49-F238E27FC236}">
                <a16:creationId xmlns:a16="http://schemas.microsoft.com/office/drawing/2014/main" id="{67386BC7-02D3-1943-80C8-BA5123573505}"/>
              </a:ext>
            </a:extLst>
          </p:cNvPr>
          <p:cNvPicPr>
            <a:picLocks noChangeAspect="1"/>
          </p:cNvPicPr>
          <p:nvPr/>
        </p:nvPicPr>
        <p:blipFill>
          <a:blip r:embed="rId2"/>
          <a:stretch>
            <a:fillRect/>
          </a:stretch>
        </p:blipFill>
        <p:spPr>
          <a:xfrm>
            <a:off x="7805177" y="528093"/>
            <a:ext cx="930728" cy="1028699"/>
          </a:xfrm>
          <a:prstGeom prst="rect">
            <a:avLst/>
          </a:prstGeom>
        </p:spPr>
      </p:pic>
    </p:spTree>
    <p:extLst>
      <p:ext uri="{BB962C8B-B14F-4D97-AF65-F5344CB8AC3E}">
        <p14:creationId xmlns:p14="http://schemas.microsoft.com/office/powerpoint/2010/main" val="34058069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TotalTime>
  <Words>3373</Words>
  <Application>Microsoft Macintosh PowerPoint</Application>
  <PresentationFormat>On-screen Show (4:3)</PresentationFormat>
  <Paragraphs>321</Paragraphs>
  <Slides>27</Slides>
  <Notes>24</Notes>
  <HiddenSlides>4</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27</vt:i4>
      </vt:variant>
    </vt:vector>
  </HeadingPairs>
  <TitlesOfParts>
    <vt:vector size="38" baseType="lpstr">
      <vt:lpstr>MS PGothic</vt:lpstr>
      <vt:lpstr>Arial</vt:lpstr>
      <vt:lpstr>Calibri</vt:lpstr>
      <vt:lpstr>Calibri Light</vt:lpstr>
      <vt:lpstr>Century Gothic</vt:lpstr>
      <vt:lpstr>Garamond</vt:lpstr>
      <vt:lpstr>Nunito</vt:lpstr>
      <vt:lpstr>Times</vt:lpstr>
      <vt:lpstr>Times New Roman</vt:lpstr>
      <vt:lpstr>Office Theme</vt:lpstr>
      <vt:lpstr>Organic</vt:lpstr>
      <vt:lpstr>PowerPoint Presentation</vt:lpstr>
      <vt:lpstr>PowerPoint Presentation</vt:lpstr>
      <vt:lpstr>Welcome</vt:lpstr>
      <vt:lpstr>What is the resource?</vt:lpstr>
      <vt:lpstr>Why does RSHP matter?</vt:lpstr>
      <vt:lpstr>What will I find in the resource?</vt:lpstr>
      <vt:lpstr>Why has it been developed?</vt:lpstr>
      <vt:lpstr>Is the RSHP resource age and stage appropriate?</vt:lpstr>
      <vt:lpstr>Second Level (P5 to P7) Names of parts of my body  My body is changing (inc menstruation)  Feelings and puberty  Personal hygiene  What is a friend?  Making and Keeping Friends  Online-Offline Friends    A fair and equal life for girls &amp; boys Stereotypes and Equality  Being Fair  Being transgender My senses What is consent?  My body is mine    Where do we go online?  Being smart online  When I feel safe / Feel unsafe  My 5 trusted individuals  Bullying  Physical Abuse &amp; Neglect  Sexual abuse </vt:lpstr>
      <vt:lpstr>What do we do at Early Level?</vt:lpstr>
      <vt:lpstr>What do we do at Early Level?</vt:lpstr>
      <vt:lpstr>What do we do at First Level?</vt:lpstr>
      <vt:lpstr>What do we do at First Level?</vt:lpstr>
      <vt:lpstr>What do we do at Second Level?</vt:lpstr>
      <vt:lpstr>What do we do at Second Level?</vt:lpstr>
      <vt:lpstr>What do we do at Third/Fourth Level?</vt:lpstr>
      <vt:lpstr>What do we do at Third/Fourth Level?</vt:lpstr>
      <vt:lpstr>What do we do at Third/Fourth Level?</vt:lpstr>
      <vt:lpstr>What do we do at Senior Phase?</vt:lpstr>
      <vt:lpstr> What do children and young people want from their RSHP education? </vt:lpstr>
      <vt:lpstr>Let’s look at the resource….</vt:lpstr>
      <vt:lpstr>Parents and Carers</vt:lpstr>
      <vt:lpstr>What is the role of parents and carers in  RSHP education?</vt:lpstr>
      <vt:lpstr>PowerPoint Presentation</vt:lpstr>
      <vt:lpstr>RSHP resource films</vt:lpstr>
      <vt:lpstr>PowerPoint Presentation</vt:lpstr>
      <vt:lpstr>PowerPoint Presentation</vt:lpstr>
    </vt:vector>
  </TitlesOfParts>
  <Company>NHS Lothian</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Relationships, Sexual Health and Parenthood (RSHP) Education</dc:title>
  <dc:creator>Yvonne Kerr</dc:creator>
  <cp:lastModifiedBy>Microsoft Office User</cp:lastModifiedBy>
  <cp:revision>66</cp:revision>
  <dcterms:created xsi:type="dcterms:W3CDTF">2019-07-03T20:37:23Z</dcterms:created>
  <dcterms:modified xsi:type="dcterms:W3CDTF">2020-03-04T22:05:17Z</dcterms:modified>
</cp:coreProperties>
</file>