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8" r:id="rId5"/>
    <p:sldId id="257" r:id="rId6"/>
  </p:sldIdLst>
  <p:sldSz cx="9906000" cy="6858000" type="A4"/>
  <p:notesSz cx="6724650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218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4015" cy="493712"/>
          </a:xfrm>
          <a:prstGeom prst="rect">
            <a:avLst/>
          </a:prstGeom>
        </p:spPr>
        <p:txBody>
          <a:bodyPr vert="horz" lIns="94837" tIns="47418" rIns="94837" bIns="4741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3712"/>
          </a:xfrm>
          <a:prstGeom prst="rect">
            <a:avLst/>
          </a:prstGeom>
        </p:spPr>
        <p:txBody>
          <a:bodyPr vert="horz" lIns="94837" tIns="47418" rIns="94837" bIns="47418" rtlCol="0"/>
          <a:lstStyle>
            <a:lvl1pPr algn="r">
              <a:defRPr sz="1300"/>
            </a:lvl1pPr>
          </a:lstStyle>
          <a:p>
            <a:fld id="{A9B234C9-3D42-4593-A0F2-404D3DDD9A72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739775"/>
            <a:ext cx="534670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37" tIns="47418" rIns="94837" bIns="4741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2465" y="4690269"/>
            <a:ext cx="5379720" cy="4443413"/>
          </a:xfrm>
          <a:prstGeom prst="rect">
            <a:avLst/>
          </a:prstGeom>
        </p:spPr>
        <p:txBody>
          <a:bodyPr vert="horz" lIns="94837" tIns="47418" rIns="94837" bIns="474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14015" cy="493712"/>
          </a:xfrm>
          <a:prstGeom prst="rect">
            <a:avLst/>
          </a:prstGeom>
        </p:spPr>
        <p:txBody>
          <a:bodyPr vert="horz" lIns="94837" tIns="47418" rIns="94837" bIns="4741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9079" y="9378824"/>
            <a:ext cx="2914015" cy="493712"/>
          </a:xfrm>
          <a:prstGeom prst="rect">
            <a:avLst/>
          </a:prstGeom>
        </p:spPr>
        <p:txBody>
          <a:bodyPr vert="horz" lIns="94837" tIns="47418" rIns="94837" bIns="47418" rtlCol="0" anchor="b"/>
          <a:lstStyle>
            <a:lvl1pPr algn="r">
              <a:defRPr sz="1300"/>
            </a:lvl1pPr>
          </a:lstStyle>
          <a:p>
            <a:fld id="{67B427A3-CF49-412E-BC62-C43482AC7B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733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Wording should read DEVELOP</a:t>
            </a:r>
            <a:r>
              <a:rPr lang="en-GB" baseline="0" dirty="0"/>
              <a:t> ‘EMOTIONAL’ RESILIENCE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427A3-CF49-412E-BC62-C43482AC7B6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581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427A3-CF49-412E-BC62-C43482AC7B6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949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C8A40-6EC8-445B-A494-5242DBF72B34}" type="datetimeFigureOut">
              <a:rPr lang="en-GB" smtClean="0"/>
              <a:pPr/>
              <a:t>25/10/2016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B3C38-2EE5-4266-993B-FB8EADCF5B9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/>
          <a:srcRect l="46126" t="82579" r="17901" b="14563"/>
          <a:stretch/>
        </p:blipFill>
        <p:spPr>
          <a:xfrm>
            <a:off x="128464" y="6518664"/>
            <a:ext cx="4680520" cy="20905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46126" t="82579" r="17901" b="14563"/>
          <a:stretch/>
        </p:blipFill>
        <p:spPr>
          <a:xfrm>
            <a:off x="5097016" y="6507630"/>
            <a:ext cx="4680520" cy="20905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097016" y="116632"/>
            <a:ext cx="4680520" cy="662473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97016" y="116632"/>
            <a:ext cx="4680520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Parent &amp; Carer Guide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97016" y="5445224"/>
            <a:ext cx="468052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8464" y="116632"/>
            <a:ext cx="4680520" cy="662473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8464" y="116632"/>
            <a:ext cx="4680520" cy="4320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Parent &amp; Carer Guide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8464" y="5445224"/>
            <a:ext cx="468052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6496" y="5499229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b="1" i="1" dirty="0">
                <a:latin typeface="Century Gothic" panose="020B0502020202020204" pitchFamily="34" charset="0"/>
              </a:rPr>
              <a:t>“</a:t>
            </a:r>
            <a:r>
              <a:rPr lang="en-GB" altLang="en-US" b="1" dirty="0">
                <a:latin typeface="Century Gothic" panose="020B0502020202020204" pitchFamily="34" charset="0"/>
              </a:rPr>
              <a:t>A boat is safe in the </a:t>
            </a:r>
            <a:r>
              <a:rPr lang="en-GB" altLang="en-US" b="1" dirty="0" smtClean="0">
                <a:latin typeface="Century Gothic" panose="020B0502020202020204" pitchFamily="34" charset="0"/>
              </a:rPr>
              <a:t>harbour,</a:t>
            </a:r>
          </a:p>
          <a:p>
            <a:pPr algn="ctr"/>
            <a:r>
              <a:rPr lang="en-GB" altLang="en-US" b="1" dirty="0" smtClean="0">
                <a:latin typeface="Century Gothic" panose="020B0502020202020204" pitchFamily="34" charset="0"/>
              </a:rPr>
              <a:t> </a:t>
            </a:r>
            <a:r>
              <a:rPr lang="en-GB" altLang="en-US" b="1" dirty="0">
                <a:latin typeface="Century Gothic" panose="020B0502020202020204" pitchFamily="34" charset="0"/>
              </a:rPr>
              <a:t>but that’s not what boats are for</a:t>
            </a:r>
            <a:r>
              <a:rPr lang="en-GB" b="1" dirty="0">
                <a:latin typeface="Century Gothic" panose="020B0502020202020204" pitchFamily="34" charset="0"/>
              </a:rPr>
              <a:t>.</a:t>
            </a:r>
            <a:r>
              <a:rPr lang="en-GB" altLang="en-US" b="1" i="1" dirty="0">
                <a:latin typeface="Century Gothic" panose="020B0502020202020204" pitchFamily="34" charset="0"/>
              </a:rPr>
              <a:t>”</a:t>
            </a:r>
          </a:p>
          <a:p>
            <a:pPr algn="r"/>
            <a:endParaRPr lang="en-GB" altLang="en-US" sz="900" dirty="0"/>
          </a:p>
          <a:p>
            <a:pPr algn="r"/>
            <a:r>
              <a:rPr lang="en-GB" altLang="en-US" sz="1100" dirty="0">
                <a:latin typeface="Century Gothic" panose="020B0502020202020204" pitchFamily="34" charset="0"/>
              </a:rPr>
              <a:t>Anon.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13040" y="5499229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b="1" i="1" dirty="0">
                <a:latin typeface="Century Gothic" panose="020B0502020202020204" pitchFamily="34" charset="0"/>
              </a:rPr>
              <a:t>“</a:t>
            </a:r>
            <a:r>
              <a:rPr lang="en-GB" altLang="en-US" b="1" dirty="0">
                <a:latin typeface="Century Gothic" panose="020B0502020202020204" pitchFamily="34" charset="0"/>
              </a:rPr>
              <a:t>A boat is safe in the </a:t>
            </a:r>
            <a:r>
              <a:rPr lang="en-GB" altLang="en-US" b="1" dirty="0" smtClean="0">
                <a:latin typeface="Century Gothic" panose="020B0502020202020204" pitchFamily="34" charset="0"/>
              </a:rPr>
              <a:t>harbour,</a:t>
            </a:r>
          </a:p>
          <a:p>
            <a:pPr algn="ctr"/>
            <a:r>
              <a:rPr lang="en-GB" altLang="en-US" b="1" dirty="0" smtClean="0">
                <a:latin typeface="Century Gothic" panose="020B0502020202020204" pitchFamily="34" charset="0"/>
              </a:rPr>
              <a:t> </a:t>
            </a:r>
            <a:r>
              <a:rPr lang="en-GB" altLang="en-US" b="1" dirty="0">
                <a:latin typeface="Century Gothic" panose="020B0502020202020204" pitchFamily="34" charset="0"/>
              </a:rPr>
              <a:t>but that’s not what boats are for</a:t>
            </a:r>
            <a:r>
              <a:rPr lang="en-GB" b="1" dirty="0">
                <a:latin typeface="Century Gothic" panose="020B0502020202020204" pitchFamily="34" charset="0"/>
              </a:rPr>
              <a:t>.</a:t>
            </a:r>
            <a:r>
              <a:rPr lang="en-GB" altLang="en-US" b="1" i="1" dirty="0">
                <a:latin typeface="Century Gothic" panose="020B0502020202020204" pitchFamily="34" charset="0"/>
              </a:rPr>
              <a:t>”</a:t>
            </a:r>
          </a:p>
          <a:p>
            <a:pPr algn="r"/>
            <a:endParaRPr lang="en-GB" altLang="en-US" sz="900" dirty="0"/>
          </a:p>
          <a:p>
            <a:pPr algn="r"/>
            <a:r>
              <a:rPr lang="en-GB" altLang="en-US" sz="1100" dirty="0">
                <a:latin typeface="Century Gothic" panose="020B0502020202020204" pitchFamily="34" charset="0"/>
              </a:rPr>
              <a:t>Anon.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75" y="681974"/>
            <a:ext cx="3287105" cy="465185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723" y="671024"/>
            <a:ext cx="3287105" cy="46518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8464" y="116632"/>
            <a:ext cx="4680520" cy="6741368"/>
            <a:chOff x="128464" y="116632"/>
            <a:chExt cx="4680520" cy="6741368"/>
          </a:xfrm>
        </p:grpSpPr>
        <p:sp>
          <p:nvSpPr>
            <p:cNvPr id="16" name="Rectangle 15"/>
            <p:cNvSpPr/>
            <p:nvPr/>
          </p:nvSpPr>
          <p:spPr>
            <a:xfrm>
              <a:off x="128464" y="116632"/>
              <a:ext cx="4680520" cy="662473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omic Sans MS" panose="030F0702030302020204" pitchFamily="66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00472" y="4653136"/>
              <a:ext cx="4536504" cy="7920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00472" y="202332"/>
              <a:ext cx="4536504" cy="66556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defRPr/>
              </a:pPr>
              <a:r>
                <a: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Be Resilient</a:t>
              </a:r>
              <a:endParaRPr lang="en-GB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 smtClean="0">
                  <a:latin typeface="Century Gothic" panose="020B0502020202020204" pitchFamily="34" charset="0"/>
                </a:rPr>
                <a:t>Resilience is a key factor in protecting and promoting good mental health. While we </a:t>
              </a:r>
              <a:r>
                <a:rPr lang="en-GB" sz="1100" dirty="0">
                  <a:latin typeface="Century Gothic" panose="020B0502020202020204" pitchFamily="34" charset="0"/>
                </a:rPr>
                <a:t>can’t always predict what life throws at </a:t>
              </a:r>
              <a:r>
                <a:rPr lang="en-GB" sz="1100" dirty="0" smtClean="0">
                  <a:latin typeface="Century Gothic" panose="020B0502020202020204" pitchFamily="34" charset="0"/>
                </a:rPr>
                <a:t>us, the good news is there are a range of different skills, strategies and resources that can help us to cope.  </a:t>
              </a:r>
            </a:p>
            <a:p>
              <a:pPr algn="just"/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In this unit, pupils will be introduced to a</a:t>
              </a:r>
              <a:r>
                <a:rPr lang="en-GB" sz="1100" dirty="0" smtClean="0">
                  <a:latin typeface="Century Gothic" panose="020B0502020202020204" pitchFamily="34" charset="0"/>
                </a:rPr>
                <a:t> </a:t>
              </a:r>
              <a:r>
                <a:rPr lang="en-GB" sz="1100" dirty="0">
                  <a:latin typeface="Century Gothic" panose="020B0502020202020204" pitchFamily="34" charset="0"/>
                </a:rPr>
                <a:t>character called </a:t>
              </a:r>
              <a:r>
                <a:rPr lang="en-GB" sz="1100" dirty="0" smtClean="0">
                  <a:latin typeface="Century Gothic" panose="020B0502020202020204" pitchFamily="34" charset="0"/>
                </a:rPr>
                <a:t>Skipper. </a:t>
              </a:r>
              <a:r>
                <a:rPr lang="en-GB" sz="1100" dirty="0">
                  <a:latin typeface="Century Gothic" panose="020B0502020202020204" pitchFamily="34" charset="0"/>
                </a:rPr>
                <a:t> Skipper, is the captain of his </a:t>
              </a:r>
              <a:r>
                <a:rPr lang="en-GB" sz="1100" dirty="0" smtClean="0">
                  <a:latin typeface="Century Gothic" panose="020B0502020202020204" pitchFamily="34" charset="0"/>
                </a:rPr>
                <a:t>boat that travels down the river of life, like everyone he</a:t>
              </a:r>
              <a:r>
                <a:rPr lang="en-GB" sz="1100" dirty="0">
                  <a:latin typeface="Century Gothic" panose="020B0502020202020204" pitchFamily="34" charset="0"/>
                </a:rPr>
                <a:t> goes through various ups and downs on his journey. </a:t>
              </a:r>
            </a:p>
            <a:p>
              <a:pPr algn="just"/>
              <a:endParaRPr lang="en-GB" sz="1100" dirty="0" smtClean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 smtClean="0">
                  <a:latin typeface="Century Gothic" panose="020B0502020202020204" pitchFamily="34" charset="0"/>
                </a:rPr>
                <a:t>	On </a:t>
              </a:r>
              <a:r>
                <a:rPr lang="en-GB" sz="1100" dirty="0">
                  <a:latin typeface="Century Gothic" panose="020B0502020202020204" pitchFamily="34" charset="0"/>
                </a:rPr>
                <a:t>his way, </a:t>
              </a:r>
              <a:r>
                <a:rPr lang="en-GB" sz="1100" dirty="0" smtClean="0">
                  <a:latin typeface="Century Gothic" panose="020B0502020202020204" pitchFamily="34" charset="0"/>
                </a:rPr>
                <a:t>Skipper </a:t>
              </a:r>
              <a:r>
                <a:rPr lang="en-GB" sz="1100" dirty="0">
                  <a:latin typeface="Century Gothic" panose="020B0502020202020204" pitchFamily="34" charset="0"/>
                </a:rPr>
                <a:t>will introduce the children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to</a:t>
              </a:r>
              <a:r>
                <a:rPr lang="en-GB" sz="1100" dirty="0">
                  <a:latin typeface="Century Gothic" panose="020B0502020202020204" pitchFamily="34" charset="0"/>
                </a:rPr>
                <a:t> ten </a:t>
              </a:r>
              <a:r>
                <a:rPr lang="en-GB" sz="1100" dirty="0" smtClean="0">
                  <a:latin typeface="Century Gothic" panose="020B0502020202020204" pitchFamily="34" charset="0"/>
                </a:rPr>
                <a:t>things</a:t>
              </a:r>
              <a:r>
                <a:rPr lang="en-GB" sz="1100" dirty="0">
                  <a:latin typeface="Century Gothic" panose="020B0502020202020204" pitchFamily="34" charset="0"/>
                </a:rPr>
                <a:t> that help us to navigate the river of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life</a:t>
              </a:r>
              <a:r>
                <a:rPr lang="en-GB" sz="1100" dirty="0">
                  <a:latin typeface="Century Gothic" panose="020B0502020202020204" pitchFamily="34" charset="0"/>
                </a:rPr>
                <a:t> and support the development of resilience.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These </a:t>
              </a:r>
              <a:r>
                <a:rPr lang="en-GB" sz="1100" dirty="0">
                  <a:latin typeface="Century Gothic" panose="020B0502020202020204" pitchFamily="34" charset="0"/>
                </a:rPr>
                <a:t>things </a:t>
              </a:r>
              <a:r>
                <a:rPr lang="en-GB" sz="1100" dirty="0" smtClean="0">
                  <a:latin typeface="Century Gothic" panose="020B0502020202020204" pitchFamily="34" charset="0"/>
                </a:rPr>
                <a:t>include </a:t>
              </a:r>
              <a:r>
                <a:rPr lang="en-GB" sz="1100" dirty="0">
                  <a:latin typeface="Century Gothic" panose="020B0502020202020204" pitchFamily="34" charset="0"/>
                </a:rPr>
                <a:t>the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importance </a:t>
              </a:r>
              <a:r>
                <a:rPr lang="en-GB" sz="1100" dirty="0">
                  <a:latin typeface="Century Gothic" panose="020B0502020202020204" pitchFamily="34" charset="0"/>
                </a:rPr>
                <a:t>of positive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relationships </a:t>
              </a:r>
              <a:r>
                <a:rPr lang="en-GB" sz="1100" dirty="0">
                  <a:latin typeface="Century Gothic" panose="020B0502020202020204" pitchFamily="34" charset="0"/>
                </a:rPr>
                <a:t>and role models, the development of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good </a:t>
              </a:r>
              <a:r>
                <a:rPr lang="en-GB" sz="1100" dirty="0">
                  <a:latin typeface="Century Gothic" panose="020B0502020202020204" pitchFamily="34" charset="0"/>
                </a:rPr>
                <a:t>social and emotional </a:t>
              </a:r>
              <a:r>
                <a:rPr lang="en-GB" sz="1100" dirty="0" smtClean="0">
                  <a:latin typeface="Century Gothic" panose="020B0502020202020204" pitchFamily="34" charset="0"/>
                </a:rPr>
                <a:t>skills, participating </a:t>
              </a:r>
              <a:r>
                <a:rPr lang="en-GB" sz="1100" dirty="0">
                  <a:latin typeface="Century Gothic" panose="020B0502020202020204" pitchFamily="34" charset="0"/>
                </a:rPr>
                <a:t>in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activities</a:t>
              </a:r>
              <a:r>
                <a:rPr lang="en-GB" sz="1100" dirty="0">
                  <a:latin typeface="Century Gothic" panose="020B0502020202020204" pitchFamily="34" charset="0"/>
                </a:rPr>
                <a:t>, having hobbies and interests and a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sense </a:t>
              </a:r>
              <a:r>
                <a:rPr lang="en-GB" sz="1100" dirty="0">
                  <a:latin typeface="Century Gothic" panose="020B0502020202020204" pitchFamily="34" charset="0"/>
                </a:rPr>
                <a:t>of meaning and </a:t>
              </a:r>
              <a:r>
                <a:rPr lang="en-GB" sz="1100" dirty="0" smtClean="0">
                  <a:latin typeface="Century Gothic" panose="020B0502020202020204" pitchFamily="34" charset="0"/>
                </a:rPr>
                <a:t>belonging.</a:t>
              </a:r>
              <a:r>
                <a:rPr lang="en-GB" sz="1100" dirty="0">
                  <a:latin typeface="Century Gothic" panose="020B0502020202020204" pitchFamily="34" charset="0"/>
                </a:rPr>
                <a:t> </a:t>
              </a:r>
            </a:p>
            <a:p>
              <a:pPr algn="just"/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	</a:t>
              </a:r>
            </a:p>
            <a:p>
              <a:pPr algn="just"/>
              <a:r>
                <a:rPr lang="en-GB" sz="1200" b="1" dirty="0">
                  <a:latin typeface="Century Gothic" panose="020B0502020202020204" pitchFamily="34" charset="0"/>
                </a:rPr>
                <a:t>In this unit, we will be learning that:</a:t>
              </a:r>
              <a:endParaRPr lang="en-GB" sz="1200" dirty="0">
                <a:latin typeface="Century Gothic" panose="020B0502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Everyone goes through ups and downs in their life  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We can learn to be more resilient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Resilient people cope better with difficulties</a:t>
              </a: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200" b="1" dirty="0">
                  <a:latin typeface="Century Gothic" panose="020B0502020202020204" pitchFamily="34" charset="0"/>
                </a:rPr>
                <a:t>Talk it Over:</a:t>
              </a: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Share with your child an example of when </a:t>
              </a:r>
              <a:r>
                <a:rPr lang="en-GB" sz="1100" u="sng" dirty="0">
                  <a:latin typeface="Century Gothic" panose="020B0502020202020204" pitchFamily="34" charset="0"/>
                </a:rPr>
                <a:t>you</a:t>
              </a:r>
              <a:r>
                <a:rPr lang="en-GB" sz="1100" dirty="0">
                  <a:latin typeface="Century Gothic" panose="020B0502020202020204" pitchFamily="34" charset="0"/>
                </a:rPr>
                <a:t> have gone through a difficult time. How did you feel?  Who or what helped you to get through it.</a:t>
              </a: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200" b="1" dirty="0">
                  <a:latin typeface="Century Gothic" panose="020B0502020202020204" pitchFamily="34" charset="0"/>
                </a:rPr>
                <a:t>Family Task:</a:t>
              </a: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Create a poster of someone who has come through a difficult time. Label your poster with things that has helped them get through difficult times</a:t>
              </a:r>
              <a:r>
                <a:rPr lang="en-GB" sz="1100" dirty="0" smtClean="0">
                  <a:latin typeface="Century Gothic" panose="020B0502020202020204" pitchFamily="34" charset="0"/>
                </a:rPr>
                <a:t>.</a:t>
              </a:r>
            </a:p>
            <a:p>
              <a:endParaRPr lang="en-GB" sz="1050" b="1" dirty="0">
                <a:latin typeface="Century Gothic" panose="020B0502020202020204" pitchFamily="34" charset="0"/>
              </a:endParaRPr>
            </a:p>
            <a:p>
              <a:r>
                <a:rPr lang="en-GB" sz="1200" b="1" dirty="0" smtClean="0">
                  <a:latin typeface="Century Gothic" panose="020B0502020202020204" pitchFamily="34" charset="0"/>
                </a:rPr>
                <a:t>Key Book: </a:t>
              </a:r>
              <a:r>
                <a:rPr lang="en-GB" sz="1100" dirty="0" smtClean="0">
                  <a:latin typeface="Century Gothic" panose="020B0502020202020204" pitchFamily="34" charset="0"/>
                </a:rPr>
                <a:t>‘Oh, the places you go’ by Dr Seuss</a:t>
              </a:r>
              <a:endParaRPr lang="en-GB" sz="1000" dirty="0">
                <a:latin typeface="Century Gothic" panose="020B0502020202020204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386514">
              <a:off x="309501" y="2226218"/>
              <a:ext cx="725915" cy="1215632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097016" y="116720"/>
            <a:ext cx="4680520" cy="6741368"/>
            <a:chOff x="128464" y="116632"/>
            <a:chExt cx="4680520" cy="6741368"/>
          </a:xfrm>
        </p:grpSpPr>
        <p:sp>
          <p:nvSpPr>
            <p:cNvPr id="26" name="Rectangle 25"/>
            <p:cNvSpPr/>
            <p:nvPr/>
          </p:nvSpPr>
          <p:spPr>
            <a:xfrm>
              <a:off x="128464" y="116632"/>
              <a:ext cx="4680520" cy="662473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omic Sans MS" panose="030F0702030302020204" pitchFamily="66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00472" y="4653136"/>
              <a:ext cx="4536504" cy="7920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0472" y="202332"/>
              <a:ext cx="4536504" cy="66556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defRPr/>
              </a:pPr>
              <a:r>
                <a: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Be Resilient</a:t>
              </a:r>
              <a:endParaRPr lang="en-GB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 smtClean="0">
                  <a:latin typeface="Century Gothic" panose="020B0502020202020204" pitchFamily="34" charset="0"/>
                </a:rPr>
                <a:t>Resilience is a key factor in protecting and promoting good mental health. While we </a:t>
              </a:r>
              <a:r>
                <a:rPr lang="en-GB" sz="1100" dirty="0">
                  <a:latin typeface="Century Gothic" panose="020B0502020202020204" pitchFamily="34" charset="0"/>
                </a:rPr>
                <a:t>can’t always predict what life throws at </a:t>
              </a:r>
              <a:r>
                <a:rPr lang="en-GB" sz="1100" dirty="0" smtClean="0">
                  <a:latin typeface="Century Gothic" panose="020B0502020202020204" pitchFamily="34" charset="0"/>
                </a:rPr>
                <a:t>us, the good news is there are a range of different skills, strategies and resources that can help us to cope.  </a:t>
              </a:r>
            </a:p>
            <a:p>
              <a:pPr algn="just"/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In this unit, pupils will be introduced to a</a:t>
              </a:r>
              <a:r>
                <a:rPr lang="en-GB" sz="1100" dirty="0" smtClean="0">
                  <a:latin typeface="Century Gothic" panose="020B0502020202020204" pitchFamily="34" charset="0"/>
                </a:rPr>
                <a:t> </a:t>
              </a:r>
              <a:r>
                <a:rPr lang="en-GB" sz="1100" dirty="0">
                  <a:latin typeface="Century Gothic" panose="020B0502020202020204" pitchFamily="34" charset="0"/>
                </a:rPr>
                <a:t>character called </a:t>
              </a:r>
              <a:r>
                <a:rPr lang="en-GB" sz="1100" dirty="0" smtClean="0">
                  <a:latin typeface="Century Gothic" panose="020B0502020202020204" pitchFamily="34" charset="0"/>
                </a:rPr>
                <a:t>Skipper. </a:t>
              </a:r>
              <a:r>
                <a:rPr lang="en-GB" sz="1100" dirty="0">
                  <a:latin typeface="Century Gothic" panose="020B0502020202020204" pitchFamily="34" charset="0"/>
                </a:rPr>
                <a:t> Skipper, is the captain of his </a:t>
              </a:r>
              <a:r>
                <a:rPr lang="en-GB" sz="1100" dirty="0" smtClean="0">
                  <a:latin typeface="Century Gothic" panose="020B0502020202020204" pitchFamily="34" charset="0"/>
                </a:rPr>
                <a:t>boat that travels down the river of life, like everyone he</a:t>
              </a:r>
              <a:r>
                <a:rPr lang="en-GB" sz="1100" dirty="0">
                  <a:latin typeface="Century Gothic" panose="020B0502020202020204" pitchFamily="34" charset="0"/>
                </a:rPr>
                <a:t> goes through various ups and downs on his journey. </a:t>
              </a:r>
            </a:p>
            <a:p>
              <a:pPr algn="just"/>
              <a:endParaRPr lang="en-GB" sz="1100" dirty="0" smtClean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 smtClean="0">
                  <a:latin typeface="Century Gothic" panose="020B0502020202020204" pitchFamily="34" charset="0"/>
                </a:rPr>
                <a:t>	On </a:t>
              </a:r>
              <a:r>
                <a:rPr lang="en-GB" sz="1100" dirty="0">
                  <a:latin typeface="Century Gothic" panose="020B0502020202020204" pitchFamily="34" charset="0"/>
                </a:rPr>
                <a:t>his way, </a:t>
              </a:r>
              <a:r>
                <a:rPr lang="en-GB" sz="1100" dirty="0" smtClean="0">
                  <a:latin typeface="Century Gothic" panose="020B0502020202020204" pitchFamily="34" charset="0"/>
                </a:rPr>
                <a:t>Skipper </a:t>
              </a:r>
              <a:r>
                <a:rPr lang="en-GB" sz="1100" dirty="0">
                  <a:latin typeface="Century Gothic" panose="020B0502020202020204" pitchFamily="34" charset="0"/>
                </a:rPr>
                <a:t>will introduce the children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to</a:t>
              </a:r>
              <a:r>
                <a:rPr lang="en-GB" sz="1100" dirty="0">
                  <a:latin typeface="Century Gothic" panose="020B0502020202020204" pitchFamily="34" charset="0"/>
                </a:rPr>
                <a:t> ten </a:t>
              </a:r>
              <a:r>
                <a:rPr lang="en-GB" sz="1100" dirty="0" smtClean="0">
                  <a:latin typeface="Century Gothic" panose="020B0502020202020204" pitchFamily="34" charset="0"/>
                </a:rPr>
                <a:t>things</a:t>
              </a:r>
              <a:r>
                <a:rPr lang="en-GB" sz="1100" dirty="0">
                  <a:latin typeface="Century Gothic" panose="020B0502020202020204" pitchFamily="34" charset="0"/>
                </a:rPr>
                <a:t> that help us to navigate the river of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life</a:t>
              </a:r>
              <a:r>
                <a:rPr lang="en-GB" sz="1100" dirty="0">
                  <a:latin typeface="Century Gothic" panose="020B0502020202020204" pitchFamily="34" charset="0"/>
                </a:rPr>
                <a:t> and support the development of resilience.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These </a:t>
              </a:r>
              <a:r>
                <a:rPr lang="en-GB" sz="1100" dirty="0">
                  <a:latin typeface="Century Gothic" panose="020B0502020202020204" pitchFamily="34" charset="0"/>
                </a:rPr>
                <a:t>things </a:t>
              </a:r>
              <a:r>
                <a:rPr lang="en-GB" sz="1100" dirty="0" smtClean="0">
                  <a:latin typeface="Century Gothic" panose="020B0502020202020204" pitchFamily="34" charset="0"/>
                </a:rPr>
                <a:t>include </a:t>
              </a:r>
              <a:r>
                <a:rPr lang="en-GB" sz="1100" dirty="0">
                  <a:latin typeface="Century Gothic" panose="020B0502020202020204" pitchFamily="34" charset="0"/>
                </a:rPr>
                <a:t>the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importance </a:t>
              </a:r>
              <a:r>
                <a:rPr lang="en-GB" sz="1100" dirty="0">
                  <a:latin typeface="Century Gothic" panose="020B0502020202020204" pitchFamily="34" charset="0"/>
                </a:rPr>
                <a:t>of positive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relationships </a:t>
              </a:r>
              <a:r>
                <a:rPr lang="en-GB" sz="1100" dirty="0">
                  <a:latin typeface="Century Gothic" panose="020B0502020202020204" pitchFamily="34" charset="0"/>
                </a:rPr>
                <a:t>and role models, the development of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good </a:t>
              </a:r>
              <a:r>
                <a:rPr lang="en-GB" sz="1100" dirty="0">
                  <a:latin typeface="Century Gothic" panose="020B0502020202020204" pitchFamily="34" charset="0"/>
                </a:rPr>
                <a:t>social and emotional </a:t>
              </a:r>
              <a:r>
                <a:rPr lang="en-GB" sz="1100" dirty="0" smtClean="0">
                  <a:latin typeface="Century Gothic" panose="020B0502020202020204" pitchFamily="34" charset="0"/>
                </a:rPr>
                <a:t>skills, participating </a:t>
              </a:r>
              <a:r>
                <a:rPr lang="en-GB" sz="1100" dirty="0">
                  <a:latin typeface="Century Gothic" panose="020B0502020202020204" pitchFamily="34" charset="0"/>
                </a:rPr>
                <a:t>in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activities</a:t>
              </a:r>
              <a:r>
                <a:rPr lang="en-GB" sz="1100" dirty="0">
                  <a:latin typeface="Century Gothic" panose="020B0502020202020204" pitchFamily="34" charset="0"/>
                </a:rPr>
                <a:t>, having hobbies and interests and a </a:t>
              </a:r>
              <a:r>
                <a:rPr lang="en-GB" sz="1100" dirty="0" smtClean="0">
                  <a:latin typeface="Century Gothic" panose="020B0502020202020204" pitchFamily="34" charset="0"/>
                </a:rPr>
                <a:t>	sense </a:t>
              </a:r>
              <a:r>
                <a:rPr lang="en-GB" sz="1100" dirty="0">
                  <a:latin typeface="Century Gothic" panose="020B0502020202020204" pitchFamily="34" charset="0"/>
                </a:rPr>
                <a:t>of meaning and </a:t>
              </a:r>
              <a:r>
                <a:rPr lang="en-GB" sz="1100" dirty="0" smtClean="0">
                  <a:latin typeface="Century Gothic" panose="020B0502020202020204" pitchFamily="34" charset="0"/>
                </a:rPr>
                <a:t>belonging.</a:t>
              </a:r>
              <a:r>
                <a:rPr lang="en-GB" sz="1100" dirty="0">
                  <a:latin typeface="Century Gothic" panose="020B0502020202020204" pitchFamily="34" charset="0"/>
                </a:rPr>
                <a:t> </a:t>
              </a:r>
            </a:p>
            <a:p>
              <a:pPr algn="just"/>
              <a:endParaRPr lang="en-GB" sz="1100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	</a:t>
              </a:r>
            </a:p>
            <a:p>
              <a:pPr algn="just"/>
              <a:r>
                <a:rPr lang="en-GB" sz="1200" b="1" dirty="0">
                  <a:latin typeface="Century Gothic" panose="020B0502020202020204" pitchFamily="34" charset="0"/>
                </a:rPr>
                <a:t>In this unit, we will be learning that:</a:t>
              </a:r>
              <a:endParaRPr lang="en-GB" sz="1200" dirty="0">
                <a:latin typeface="Century Gothic" panose="020B0502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Everyone goes through ups and downs in their life  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We can learn to be more resilient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  <a:defRPr/>
              </a:pPr>
              <a:r>
                <a:rPr lang="en-GB" sz="1100" dirty="0">
                  <a:latin typeface="Century Gothic" panose="020B0502020202020204" pitchFamily="34" charset="0"/>
                </a:rPr>
                <a:t>Resilient people cope better with difficulties</a:t>
              </a: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200" b="1" dirty="0">
                  <a:latin typeface="Century Gothic" panose="020B0502020202020204" pitchFamily="34" charset="0"/>
                </a:rPr>
                <a:t>Talk it Over:</a:t>
              </a: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Share with your child an example of when </a:t>
              </a:r>
              <a:r>
                <a:rPr lang="en-GB" sz="1100" u="sng" dirty="0">
                  <a:latin typeface="Century Gothic" panose="020B0502020202020204" pitchFamily="34" charset="0"/>
                </a:rPr>
                <a:t>you</a:t>
              </a:r>
              <a:r>
                <a:rPr lang="en-GB" sz="1100" dirty="0">
                  <a:latin typeface="Century Gothic" panose="020B0502020202020204" pitchFamily="34" charset="0"/>
                </a:rPr>
                <a:t> have gone through a difficult time. How did you feel?  Who or what helped you to get through it.</a:t>
              </a:r>
            </a:p>
            <a:p>
              <a:pPr algn="just"/>
              <a:endParaRPr lang="en-GB" sz="1200" b="1" dirty="0">
                <a:latin typeface="Century Gothic" panose="020B0502020202020204" pitchFamily="34" charset="0"/>
              </a:endParaRPr>
            </a:p>
            <a:p>
              <a:pPr algn="just"/>
              <a:r>
                <a:rPr lang="en-GB" sz="1200" b="1" dirty="0">
                  <a:latin typeface="Century Gothic" panose="020B0502020202020204" pitchFamily="34" charset="0"/>
                </a:rPr>
                <a:t>Family Task:</a:t>
              </a:r>
            </a:p>
            <a:p>
              <a:pPr algn="just"/>
              <a:r>
                <a:rPr lang="en-GB" sz="1100" dirty="0">
                  <a:latin typeface="Century Gothic" panose="020B0502020202020204" pitchFamily="34" charset="0"/>
                </a:rPr>
                <a:t>Create a poster of someone who has come through a difficult time. Label your poster with things that has helped them get through difficult times</a:t>
              </a:r>
              <a:r>
                <a:rPr lang="en-GB" sz="1100" dirty="0" smtClean="0">
                  <a:latin typeface="Century Gothic" panose="020B0502020202020204" pitchFamily="34" charset="0"/>
                </a:rPr>
                <a:t>.</a:t>
              </a:r>
            </a:p>
            <a:p>
              <a:endParaRPr lang="en-GB" sz="1050" b="1" dirty="0">
                <a:latin typeface="Century Gothic" panose="020B0502020202020204" pitchFamily="34" charset="0"/>
              </a:endParaRPr>
            </a:p>
            <a:p>
              <a:r>
                <a:rPr lang="en-GB" sz="1200" b="1" dirty="0" smtClean="0">
                  <a:latin typeface="Century Gothic" panose="020B0502020202020204" pitchFamily="34" charset="0"/>
                </a:rPr>
                <a:t>Key Book: </a:t>
              </a:r>
              <a:r>
                <a:rPr lang="en-GB" sz="1100" dirty="0" smtClean="0">
                  <a:latin typeface="Century Gothic" panose="020B0502020202020204" pitchFamily="34" charset="0"/>
                </a:rPr>
                <a:t>‘Oh, the places you go’ by Dr Seuss</a:t>
              </a:r>
              <a:endParaRPr lang="en-GB" sz="1000" dirty="0">
                <a:latin typeface="Century Gothic" panose="020B0502020202020204" pitchFamily="34" charset="0"/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386514">
              <a:off x="309501" y="2226218"/>
              <a:ext cx="725915" cy="12156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7EF8249AAB544BBA1A48F328397D02" ma:contentTypeVersion="" ma:contentTypeDescription="Create a new document." ma:contentTypeScope="" ma:versionID="7b28f71e52d059370c49152580d11aeb">
  <xsd:schema xmlns:xsd="http://www.w3.org/2001/XMLSchema" xmlns:xs="http://www.w3.org/2001/XMLSchema" xmlns:p="http://schemas.microsoft.com/office/2006/metadata/properties" xmlns:ns2="5a3829d0-f4cb-424b-a364-715d1b4ecebf" targetNamespace="http://schemas.microsoft.com/office/2006/metadata/properties" ma:root="true" ma:fieldsID="9d9f83544b97de0009192651f619125c" ns2:_="">
    <xsd:import namespace="5a3829d0-f4cb-424b-a364-715d1b4eceb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3829d0-f4cb-424b-a364-715d1b4eceb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FD350E-323E-438F-A7A9-089116D4AAC1}">
  <ds:schemaRefs>
    <ds:schemaRef ds:uri="http://purl.org/dc/terms/"/>
    <ds:schemaRef ds:uri="5a3829d0-f4cb-424b-a364-715d1b4ecebf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5412BD6-4F4C-4230-B2FF-18B02208C6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6C23D9-19F2-4604-924B-4CA41FBAB1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3829d0-f4cb-424b-a364-715d1b4ece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15580</TotalTime>
  <Words>182</Words>
  <Application>Microsoft Office PowerPoint</Application>
  <PresentationFormat>A4 Paper (210x297 mm)</PresentationFormat>
  <Paragraphs>53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Comic Sans MS</vt:lpstr>
      <vt:lpstr>Office Theme</vt:lpstr>
      <vt:lpstr>PowerPoint Presentation</vt:lpstr>
      <vt:lpstr>PowerPoint Presentation</vt:lpstr>
    </vt:vector>
  </TitlesOfParts>
  <Company>Wolfson Microelectronics plc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</dc:creator>
  <cp:lastModifiedBy>Natalie Borrowman</cp:lastModifiedBy>
  <cp:revision>117</cp:revision>
  <cp:lastPrinted>2016-09-26T09:35:04Z</cp:lastPrinted>
  <dcterms:created xsi:type="dcterms:W3CDTF">2013-08-20T21:04:48Z</dcterms:created>
  <dcterms:modified xsi:type="dcterms:W3CDTF">2016-10-25T10:20:33Z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0x010100E47EF8249AAB544BBA1A48F328397D02</vt:lpwstr>
  </property>
</Properties>
</file>