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7"/>
  </p:notesMasterIdLst>
  <p:sldIdLst>
    <p:sldId id="258" r:id="rId5"/>
    <p:sldId id="257" r:id="rId6"/>
  </p:sldIdLst>
  <p:sldSz cx="9906000" cy="6858000" type="A4"/>
  <p:notesSz cx="6888163" cy="1002188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84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248" y="7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94"/>
          </a:xfrm>
          <a:prstGeom prst="rect">
            <a:avLst/>
          </a:prstGeom>
        </p:spPr>
        <p:txBody>
          <a:bodyPr vert="horz" lIns="96625" tIns="48312" rIns="96625" bIns="48312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1094"/>
          </a:xfrm>
          <a:prstGeom prst="rect">
            <a:avLst/>
          </a:prstGeom>
        </p:spPr>
        <p:txBody>
          <a:bodyPr vert="horz" lIns="96625" tIns="48312" rIns="96625" bIns="48312" rtlCol="0"/>
          <a:lstStyle>
            <a:lvl1pPr algn="r">
              <a:defRPr sz="1300"/>
            </a:lvl1pPr>
          </a:lstStyle>
          <a:p>
            <a:fld id="{A9B234C9-3D42-4593-A0F2-404D3DDD9A72}" type="datetimeFigureOut">
              <a:rPr lang="en-GB" smtClean="0"/>
              <a:pPr/>
              <a:t>14/12/2016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0250" y="750888"/>
            <a:ext cx="5427663" cy="3759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25" tIns="48312" rIns="96625" bIns="48312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817" y="4760397"/>
            <a:ext cx="5510530" cy="4509850"/>
          </a:xfrm>
          <a:prstGeom prst="rect">
            <a:avLst/>
          </a:prstGeom>
        </p:spPr>
        <p:txBody>
          <a:bodyPr vert="horz" lIns="96625" tIns="48312" rIns="96625" bIns="48312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19054"/>
            <a:ext cx="2984871" cy="501094"/>
          </a:xfrm>
          <a:prstGeom prst="rect">
            <a:avLst/>
          </a:prstGeom>
        </p:spPr>
        <p:txBody>
          <a:bodyPr vert="horz" lIns="96625" tIns="48312" rIns="96625" bIns="48312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1698" y="9519054"/>
            <a:ext cx="2984871" cy="501094"/>
          </a:xfrm>
          <a:prstGeom prst="rect">
            <a:avLst/>
          </a:prstGeom>
        </p:spPr>
        <p:txBody>
          <a:bodyPr vert="horz" lIns="96625" tIns="48312" rIns="96625" bIns="48312" rtlCol="0" anchor="b"/>
          <a:lstStyle>
            <a:lvl1pPr algn="r">
              <a:defRPr sz="1300"/>
            </a:lvl1pPr>
          </a:lstStyle>
          <a:p>
            <a:fld id="{67B427A3-CF49-412E-BC62-C43482AC7B6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87337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B427A3-CF49-412E-BC62-C43482AC7B62}" type="slidenum">
              <a:rPr lang="en-GB" smtClean="0"/>
              <a:pPr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45817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B427A3-CF49-412E-BC62-C43482AC7B62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99493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C8A40-6EC8-445B-A494-5242DBF72B34}" type="datetimeFigureOut">
              <a:rPr lang="en-GB" smtClean="0"/>
              <a:pPr/>
              <a:t>14/12/2016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B3C38-2EE5-4266-993B-FB8EADCF5B9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C8A40-6EC8-445B-A494-5242DBF72B34}" type="datetimeFigureOut">
              <a:rPr lang="en-GB" smtClean="0"/>
              <a:pPr/>
              <a:t>14/12/2016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B3C38-2EE5-4266-993B-FB8EADCF5B9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C8A40-6EC8-445B-A494-5242DBF72B34}" type="datetimeFigureOut">
              <a:rPr lang="en-GB" smtClean="0"/>
              <a:pPr/>
              <a:t>14/12/2016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B3C38-2EE5-4266-993B-FB8EADCF5B9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6575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48300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C8A40-6EC8-445B-A494-5242DBF72B34}" type="datetimeFigureOut">
              <a:rPr lang="en-GB" smtClean="0"/>
              <a:pPr/>
              <a:t>14/12/2016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B3C38-2EE5-4266-993B-FB8EADCF5B9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C8A40-6EC8-445B-A494-5242DBF72B34}" type="datetimeFigureOut">
              <a:rPr lang="en-GB" smtClean="0"/>
              <a:pPr/>
              <a:t>14/12/2016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B3C38-2EE5-4266-993B-FB8EADCF5B9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C8A40-6EC8-445B-A494-5242DBF72B34}" type="datetimeFigureOut">
              <a:rPr lang="en-GB" smtClean="0"/>
              <a:pPr/>
              <a:t>14/12/2016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B3C38-2EE5-4266-993B-FB8EADCF5B9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C8A40-6EC8-445B-A494-5242DBF72B34}" type="datetimeFigureOut">
              <a:rPr lang="en-GB" smtClean="0"/>
              <a:pPr/>
              <a:t>14/12/2016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B3C38-2EE5-4266-993B-FB8EADCF5B9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C8A40-6EC8-445B-A494-5242DBF72B34}" type="datetimeFigureOut">
              <a:rPr lang="en-GB" smtClean="0"/>
              <a:pPr/>
              <a:t>14/12/2016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B3C38-2EE5-4266-993B-FB8EADCF5B9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C8A40-6EC8-445B-A494-5242DBF72B34}" type="datetimeFigureOut">
              <a:rPr lang="en-GB" smtClean="0"/>
              <a:pPr/>
              <a:t>14/12/2016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B3C38-2EE5-4266-993B-FB8EADCF5B9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C8A40-6EC8-445B-A494-5242DBF72B34}" type="datetimeFigureOut">
              <a:rPr lang="en-GB" smtClean="0"/>
              <a:pPr/>
              <a:t>14/12/2016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B3C38-2EE5-4266-993B-FB8EADCF5B9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C8A40-6EC8-445B-A494-5242DBF72B34}" type="datetimeFigureOut">
              <a:rPr lang="en-GB" smtClean="0"/>
              <a:pPr/>
              <a:t>14/12/2016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B3C38-2EE5-4266-993B-FB8EADCF5B9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AC8A40-6EC8-445B-A494-5242DBF72B34}" type="datetimeFigureOut">
              <a:rPr lang="en-GB" smtClean="0"/>
              <a:pPr/>
              <a:t>14/12/2016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7B3C38-2EE5-4266-993B-FB8EADCF5B93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/>
          <p:cNvPicPr>
            <a:picLocks noChangeAspect="1"/>
          </p:cNvPicPr>
          <p:nvPr/>
        </p:nvPicPr>
        <p:blipFill rotWithShape="1">
          <a:blip r:embed="rId3"/>
          <a:srcRect l="46126" t="82579" r="17901" b="14563"/>
          <a:stretch/>
        </p:blipFill>
        <p:spPr>
          <a:xfrm>
            <a:off x="128464" y="6518664"/>
            <a:ext cx="4680520" cy="209056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3"/>
          <a:srcRect l="46126" t="82579" r="17901" b="14563"/>
          <a:stretch/>
        </p:blipFill>
        <p:spPr>
          <a:xfrm>
            <a:off x="5097016" y="6507630"/>
            <a:ext cx="4680520" cy="209056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5097016" y="116632"/>
            <a:ext cx="4680520" cy="6624736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Comic Sans MS" panose="030F0702030302020204" pitchFamily="66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097016" y="116632"/>
            <a:ext cx="4680520" cy="432048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latin typeface="Century Gothic" panose="020B0502020202020204" pitchFamily="34" charset="0"/>
              </a:rPr>
              <a:t>Parent &amp; Carer Guide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097016" y="5445224"/>
            <a:ext cx="4680520" cy="129614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Comic Sans MS" panose="030F0702030302020204" pitchFamily="66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28464" y="116632"/>
            <a:ext cx="4680520" cy="6624736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Comic Sans MS" panose="030F0702030302020204" pitchFamily="66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28464" y="116632"/>
            <a:ext cx="4680520" cy="432048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latin typeface="Century Gothic" panose="020B0502020202020204" pitchFamily="34" charset="0"/>
              </a:rPr>
              <a:t>Parent &amp; Carer Guide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28464" y="5445224"/>
            <a:ext cx="4680520" cy="129614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Comic Sans MS" panose="030F0702030302020204" pitchFamily="66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44488" y="5551492"/>
            <a:ext cx="4248472" cy="946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altLang="en-US" b="1" dirty="0">
                <a:latin typeface="Century Gothic" panose="020B0502020202020204" pitchFamily="34" charset="0"/>
              </a:rPr>
              <a:t>“</a:t>
            </a:r>
            <a:r>
              <a:rPr lang="en-GB" b="1" dirty="0">
                <a:latin typeface="Century Gothic" panose="020B0502020202020204" pitchFamily="34" charset="0"/>
              </a:rPr>
              <a:t>There is nothing better than a friend, </a:t>
            </a:r>
          </a:p>
          <a:p>
            <a:pPr algn="ctr"/>
            <a:r>
              <a:rPr lang="en-GB" b="1" dirty="0">
                <a:latin typeface="Century Gothic" panose="020B0502020202020204" pitchFamily="34" charset="0"/>
              </a:rPr>
              <a:t>unless it is a friend with chocolate.</a:t>
            </a:r>
            <a:r>
              <a:rPr lang="en-GB" altLang="en-US" b="1" dirty="0">
                <a:latin typeface="Century Gothic" panose="020B0502020202020204" pitchFamily="34" charset="0"/>
              </a:rPr>
              <a:t>”</a:t>
            </a:r>
          </a:p>
          <a:p>
            <a:pPr algn="r"/>
            <a:endParaRPr lang="en-GB" altLang="en-US" sz="900" dirty="0"/>
          </a:p>
          <a:p>
            <a:pPr algn="r"/>
            <a:r>
              <a:rPr lang="en-GB" altLang="en-US" sz="1050" dirty="0">
                <a:latin typeface="Century Gothic" panose="020B0502020202020204" pitchFamily="34" charset="0"/>
              </a:rPr>
              <a:t>Linda Grayson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295790" y="5532668"/>
            <a:ext cx="4248472" cy="946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altLang="en-US" b="1" dirty="0">
                <a:latin typeface="Century Gothic" panose="020B0502020202020204" pitchFamily="34" charset="0"/>
              </a:rPr>
              <a:t>“</a:t>
            </a:r>
            <a:r>
              <a:rPr lang="en-GB" b="1" dirty="0">
                <a:latin typeface="Century Gothic" panose="020B0502020202020204" pitchFamily="34" charset="0"/>
              </a:rPr>
              <a:t>There is nothing better than a friend, </a:t>
            </a:r>
          </a:p>
          <a:p>
            <a:pPr algn="ctr"/>
            <a:r>
              <a:rPr lang="en-GB" b="1" dirty="0">
                <a:latin typeface="Century Gothic" panose="020B0502020202020204" pitchFamily="34" charset="0"/>
              </a:rPr>
              <a:t>unless it is a friend with chocolate.</a:t>
            </a:r>
            <a:r>
              <a:rPr lang="en-GB" altLang="en-US" b="1" dirty="0">
                <a:latin typeface="Century Gothic" panose="020B0502020202020204" pitchFamily="34" charset="0"/>
              </a:rPr>
              <a:t>”</a:t>
            </a:r>
          </a:p>
          <a:p>
            <a:pPr algn="r"/>
            <a:endParaRPr lang="en-GB" altLang="en-US" sz="900" dirty="0"/>
          </a:p>
          <a:p>
            <a:pPr algn="r"/>
            <a:r>
              <a:rPr lang="en-GB" altLang="en-US" sz="1050" dirty="0">
                <a:latin typeface="Century Gothic" panose="020B0502020202020204" pitchFamily="34" charset="0"/>
              </a:rPr>
              <a:t>Linda Grayson</a:t>
            </a: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496" y="790736"/>
            <a:ext cx="4090385" cy="445703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9119" y="792000"/>
            <a:ext cx="4090385" cy="445703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200472" y="229603"/>
            <a:ext cx="4536504" cy="6540252"/>
            <a:chOff x="5163653" y="225935"/>
            <a:chExt cx="4536504" cy="6540252"/>
          </a:xfrm>
        </p:grpSpPr>
        <p:sp>
          <p:nvSpPr>
            <p:cNvPr id="17" name="Rectangle 16"/>
            <p:cNvSpPr/>
            <p:nvPr/>
          </p:nvSpPr>
          <p:spPr>
            <a:xfrm>
              <a:off x="5163653" y="4853329"/>
              <a:ext cx="4536504" cy="53327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163653" y="225935"/>
              <a:ext cx="4535722" cy="65402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defRPr/>
              </a:pPr>
              <a:r>
                <a:rPr lang="en-GB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 pitchFamily="34" charset="0"/>
                </a:rPr>
                <a:t>Keep Connected</a:t>
              </a:r>
              <a:endParaRPr lang="en-GB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endParaRPr>
            </a:p>
            <a:p>
              <a:pPr algn="just"/>
              <a:r>
                <a:rPr lang="en-GB" sz="1100" dirty="0">
                  <a:latin typeface="Century Gothic" panose="020B0502020202020204" pitchFamily="34" charset="0"/>
                </a:rPr>
                <a:t>In general, people with caring and positive relationships are happier, healthier and live longer. Close relationships with family and friends provide love, meaning, support, and an increase in our feelings of self-worth and our sense of belonging. Having caring and positive relationships is one of the </a:t>
              </a:r>
              <a:r>
                <a:rPr lang="en-GB" sz="1100" dirty="0" smtClean="0">
                  <a:latin typeface="Century Gothic" panose="020B0502020202020204" pitchFamily="34" charset="0"/>
                </a:rPr>
                <a:t>most important factors of our </a:t>
              </a:r>
              <a:r>
                <a:rPr lang="en-GB" sz="1100" dirty="0">
                  <a:latin typeface="Century Gothic" panose="020B0502020202020204" pitchFamily="34" charset="0"/>
                </a:rPr>
                <a:t>ability to cope with life’s ups and downs. </a:t>
              </a:r>
            </a:p>
            <a:p>
              <a:pPr algn="just"/>
              <a:endParaRPr lang="en-GB" sz="1100" dirty="0">
                <a:latin typeface="Century Gothic" panose="020B0502020202020204" pitchFamily="34" charset="0"/>
              </a:endParaRPr>
            </a:p>
            <a:p>
              <a:pPr algn="just"/>
              <a:r>
                <a:rPr lang="en-GB" sz="1100" dirty="0">
                  <a:latin typeface="Century Gothic" panose="020B0502020202020204" pitchFamily="34" charset="0"/>
                </a:rPr>
                <a:t>During this unit, </a:t>
              </a:r>
              <a:r>
                <a:rPr lang="en-GB" sz="1100" dirty="0" smtClean="0">
                  <a:latin typeface="Century Gothic" panose="020B0502020202020204" pitchFamily="34" charset="0"/>
                </a:rPr>
                <a:t>the children will </a:t>
              </a:r>
              <a:r>
                <a:rPr lang="en-GB" sz="1100" dirty="0">
                  <a:latin typeface="Century Gothic" panose="020B0502020202020204" pitchFamily="34" charset="0"/>
                </a:rPr>
                <a:t>be thinking about people </a:t>
              </a:r>
              <a:r>
                <a:rPr lang="en-GB" sz="1100" dirty="0" smtClean="0">
                  <a:latin typeface="Century Gothic" panose="020B0502020202020204" pitchFamily="34" charset="0"/>
                </a:rPr>
                <a:t>who </a:t>
              </a:r>
              <a:r>
                <a:rPr lang="en-GB" sz="1100" dirty="0">
                  <a:latin typeface="Century Gothic" panose="020B0502020202020204" pitchFamily="34" charset="0"/>
                </a:rPr>
                <a:t>are special to </a:t>
              </a:r>
              <a:r>
                <a:rPr lang="en-GB" sz="1100" dirty="0" smtClean="0">
                  <a:latin typeface="Century Gothic" panose="020B0502020202020204" pitchFamily="34" charset="0"/>
                </a:rPr>
                <a:t>them. They can be people we see regularly or not very often, young or old, family, friends or anyone we come into contact with in our school or our community.  </a:t>
              </a:r>
            </a:p>
            <a:p>
              <a:pPr algn="just"/>
              <a:endParaRPr lang="en-GB" sz="1100" dirty="0">
                <a:latin typeface="Century Gothic" panose="020B0502020202020204" pitchFamily="34" charset="0"/>
              </a:endParaRPr>
            </a:p>
            <a:p>
              <a:pPr algn="just"/>
              <a:r>
                <a:rPr lang="en-GB" sz="1100" dirty="0" smtClean="0">
                  <a:latin typeface="Century Gothic" panose="020B0502020202020204" pitchFamily="34" charset="0"/>
                </a:rPr>
                <a:t>	Skipper </a:t>
              </a:r>
              <a:r>
                <a:rPr lang="en-GB" sz="1100" dirty="0">
                  <a:latin typeface="Century Gothic" panose="020B0502020202020204" pitchFamily="34" charset="0"/>
                </a:rPr>
                <a:t>helps the children to learn how to be </a:t>
              </a:r>
              <a:r>
                <a:rPr lang="en-GB" sz="1100" dirty="0" smtClean="0">
                  <a:latin typeface="Century Gothic" panose="020B0502020202020204" pitchFamily="34" charset="0"/>
                </a:rPr>
                <a:t>	more resilient</a:t>
              </a:r>
              <a:r>
                <a:rPr lang="en-GB" sz="1100" dirty="0">
                  <a:latin typeface="Century Gothic" panose="020B0502020202020204" pitchFamily="34" charset="0"/>
                </a:rPr>
                <a:t>.  In this unit Skipper gets his boat </a:t>
              </a:r>
              <a:r>
                <a:rPr lang="en-GB" sz="1100" dirty="0" smtClean="0">
                  <a:latin typeface="Century Gothic" panose="020B0502020202020204" pitchFamily="34" charset="0"/>
                </a:rPr>
                <a:t>	stuck </a:t>
              </a:r>
              <a:r>
                <a:rPr lang="en-GB" sz="1100" dirty="0">
                  <a:latin typeface="Century Gothic" panose="020B0502020202020204" pitchFamily="34" charset="0"/>
                </a:rPr>
                <a:t>in the </a:t>
              </a:r>
              <a:r>
                <a:rPr lang="en-GB" sz="1100" dirty="0" smtClean="0">
                  <a:latin typeface="Century Gothic" panose="020B0502020202020204" pitchFamily="34" charset="0"/>
                </a:rPr>
                <a:t>reeds </a:t>
              </a:r>
              <a:r>
                <a:rPr lang="en-GB" sz="1100" dirty="0">
                  <a:latin typeface="Century Gothic" panose="020B0502020202020204" pitchFamily="34" charset="0"/>
                </a:rPr>
                <a:t>at night and can’t see a way </a:t>
              </a:r>
              <a:r>
                <a:rPr lang="en-GB" sz="1100" dirty="0" smtClean="0">
                  <a:latin typeface="Century Gothic" panose="020B0502020202020204" pitchFamily="34" charset="0"/>
                </a:rPr>
                <a:t>	out </a:t>
              </a:r>
              <a:r>
                <a:rPr lang="en-GB" sz="1100" dirty="0">
                  <a:latin typeface="Century Gothic" panose="020B0502020202020204" pitchFamily="34" charset="0"/>
                </a:rPr>
                <a:t>without </a:t>
              </a:r>
              <a:r>
                <a:rPr lang="en-GB" sz="1100" dirty="0" smtClean="0">
                  <a:latin typeface="Century Gothic" panose="020B0502020202020204" pitchFamily="34" charset="0"/>
                </a:rPr>
                <a:t>some help from his </a:t>
              </a:r>
              <a:r>
                <a:rPr lang="en-GB" sz="1100" b="1" dirty="0" smtClean="0">
                  <a:latin typeface="Century Gothic" panose="020B0502020202020204" pitchFamily="34" charset="0"/>
                </a:rPr>
                <a:t>Back Up Team</a:t>
              </a:r>
              <a:r>
                <a:rPr lang="en-GB" sz="1100" dirty="0" smtClean="0">
                  <a:latin typeface="Century Gothic" panose="020B0502020202020204" pitchFamily="34" charset="0"/>
                </a:rPr>
                <a:t>.  	Skipper explains that </a:t>
              </a:r>
              <a:r>
                <a:rPr lang="en-GB" sz="1100" dirty="0">
                  <a:latin typeface="Century Gothic" panose="020B0502020202020204" pitchFamily="34" charset="0"/>
                </a:rPr>
                <a:t>we need </a:t>
              </a:r>
              <a:r>
                <a:rPr lang="en-GB" sz="1100" dirty="0" smtClean="0">
                  <a:latin typeface="Century Gothic" panose="020B0502020202020204" pitchFamily="34" charset="0"/>
                </a:rPr>
                <a:t>to work at 	building up a strong </a:t>
              </a:r>
              <a:r>
                <a:rPr lang="en-GB" sz="1100" dirty="0">
                  <a:latin typeface="Century Gothic" panose="020B0502020202020204" pitchFamily="34" charset="0"/>
                </a:rPr>
                <a:t>Back </a:t>
              </a:r>
              <a:r>
                <a:rPr lang="en-GB" sz="1100" dirty="0" smtClean="0">
                  <a:latin typeface="Century Gothic" panose="020B0502020202020204" pitchFamily="34" charset="0"/>
                </a:rPr>
                <a:t>Up Team of people 	who we trust to be there for us through the ups 	and downs.</a:t>
              </a:r>
              <a:endParaRPr lang="en-GB" sz="1100" dirty="0">
                <a:latin typeface="Century Gothic" panose="020B0502020202020204" pitchFamily="34" charset="0"/>
              </a:endParaRPr>
            </a:p>
            <a:p>
              <a:pPr algn="just"/>
              <a:endParaRPr lang="en-GB" sz="1200" b="1" dirty="0">
                <a:latin typeface="Century Gothic" panose="020B0502020202020204" pitchFamily="34" charset="0"/>
              </a:endParaRPr>
            </a:p>
            <a:p>
              <a:pPr algn="just"/>
              <a:r>
                <a:rPr lang="en-GB" sz="1200" b="1" dirty="0">
                  <a:latin typeface="Century Gothic" panose="020B0502020202020204" pitchFamily="34" charset="0"/>
                </a:rPr>
                <a:t>In this unit, we will be learning that:</a:t>
              </a:r>
              <a:endParaRPr lang="en-GB" sz="1200" dirty="0">
                <a:latin typeface="Century Gothic" panose="020B0502020202020204" pitchFamily="34" charset="0"/>
              </a:endParaRPr>
            </a:p>
            <a:p>
              <a:pPr marL="171450" indent="-171450" algn="just">
                <a:buFont typeface="Arial" panose="020B0604020202020204" pitchFamily="34" charset="0"/>
                <a:buChar char="•"/>
                <a:defRPr/>
              </a:pPr>
              <a:r>
                <a:rPr lang="en-GB" sz="1100" dirty="0">
                  <a:latin typeface="Century Gothic" panose="020B0502020202020204" pitchFamily="34" charset="0"/>
                </a:rPr>
                <a:t>Relationships are important for our health and wellbeing</a:t>
              </a:r>
            </a:p>
            <a:p>
              <a:pPr marL="171450" indent="-171450" algn="just">
                <a:buFont typeface="Arial" panose="020B0604020202020204" pitchFamily="34" charset="0"/>
                <a:buChar char="•"/>
                <a:defRPr/>
              </a:pPr>
              <a:r>
                <a:rPr lang="en-GB" sz="1100" dirty="0">
                  <a:latin typeface="Century Gothic" panose="020B0502020202020204" pitchFamily="34" charset="0"/>
                </a:rPr>
                <a:t>Belonging to a group can be a good way to build friendships.</a:t>
              </a:r>
            </a:p>
            <a:p>
              <a:pPr marL="171450" indent="-171450" algn="just">
                <a:buFont typeface="Arial" panose="020B0604020202020204" pitchFamily="34" charset="0"/>
                <a:buChar char="•"/>
                <a:defRPr/>
              </a:pPr>
              <a:r>
                <a:rPr lang="en-GB" sz="1100" dirty="0">
                  <a:latin typeface="Century Gothic" panose="020B0502020202020204" pitchFamily="34" charset="0"/>
                </a:rPr>
                <a:t>Good relationships are a two way thing.</a:t>
              </a:r>
            </a:p>
            <a:p>
              <a:pPr algn="just"/>
              <a:endParaRPr lang="en-GB" sz="1200" b="1" dirty="0">
                <a:latin typeface="Century Gothic" panose="020B0502020202020204" pitchFamily="34" charset="0"/>
              </a:endParaRPr>
            </a:p>
            <a:p>
              <a:pPr algn="just"/>
              <a:r>
                <a:rPr lang="en-GB" sz="1200" b="1" dirty="0">
                  <a:latin typeface="Century Gothic" panose="020B0502020202020204" pitchFamily="34" charset="0"/>
                </a:rPr>
                <a:t>Talk it Over:</a:t>
              </a:r>
            </a:p>
            <a:p>
              <a:pPr algn="just"/>
              <a:r>
                <a:rPr lang="en-GB" sz="1100" dirty="0">
                  <a:latin typeface="Century Gothic" panose="020B0502020202020204" pitchFamily="34" charset="0"/>
                </a:rPr>
                <a:t>Share with your child the people who are in your Back Up Team.  </a:t>
              </a:r>
              <a:endParaRPr lang="en-GB" sz="1100" dirty="0" smtClean="0">
                <a:latin typeface="Century Gothic" panose="020B0502020202020204" pitchFamily="34" charset="0"/>
              </a:endParaRPr>
            </a:p>
            <a:p>
              <a:pPr algn="just"/>
              <a:endParaRPr lang="en-GB" sz="1200" b="1" dirty="0">
                <a:latin typeface="Century Gothic" panose="020B0502020202020204" pitchFamily="34" charset="0"/>
              </a:endParaRPr>
            </a:p>
            <a:p>
              <a:pPr algn="just"/>
              <a:endParaRPr lang="en-GB" sz="1200" b="1" dirty="0" smtClean="0">
                <a:latin typeface="Century Gothic" panose="020B0502020202020204" pitchFamily="34" charset="0"/>
              </a:endParaRPr>
            </a:p>
            <a:p>
              <a:pPr algn="just"/>
              <a:r>
                <a:rPr lang="en-GB" sz="1200" b="1" dirty="0" smtClean="0">
                  <a:latin typeface="Century Gothic" panose="020B0502020202020204" pitchFamily="34" charset="0"/>
                </a:rPr>
                <a:t>Family </a:t>
              </a:r>
              <a:r>
                <a:rPr lang="en-GB" sz="1200" b="1" dirty="0">
                  <a:latin typeface="Century Gothic" panose="020B0502020202020204" pitchFamily="34" charset="0"/>
                </a:rPr>
                <a:t>Task:</a:t>
              </a:r>
            </a:p>
            <a:p>
              <a:pPr algn="just"/>
              <a:r>
                <a:rPr lang="en-GB" altLang="en-US" sz="1100" dirty="0">
                  <a:latin typeface="Century Gothic" panose="020B0502020202020204" pitchFamily="34" charset="0"/>
                </a:rPr>
                <a:t>Who is in your Back Up Team?  Create a </a:t>
              </a:r>
              <a:r>
                <a:rPr lang="en-GB" altLang="en-US" sz="1100" b="1" dirty="0">
                  <a:latin typeface="Century Gothic" panose="020B0502020202020204" pitchFamily="34" charset="0"/>
                </a:rPr>
                <a:t>Team Sheet </a:t>
              </a:r>
              <a:r>
                <a:rPr lang="en-GB" altLang="en-US" sz="1100" dirty="0">
                  <a:latin typeface="Century Gothic" panose="020B0502020202020204" pitchFamily="34" charset="0"/>
                </a:rPr>
                <a:t>of the important people in your life. What makes them special to you?</a:t>
              </a:r>
            </a:p>
            <a:p>
              <a:pPr algn="just"/>
              <a:r>
                <a:rPr lang="en-GB" sz="1100" dirty="0" smtClean="0">
                  <a:latin typeface="Century Gothic" panose="020B0502020202020204" pitchFamily="34" charset="0"/>
                </a:rPr>
                <a:t>You can </a:t>
              </a:r>
              <a:r>
                <a:rPr lang="en-GB" sz="1100" dirty="0">
                  <a:latin typeface="Century Gothic" panose="020B0502020202020204" pitchFamily="34" charset="0"/>
                </a:rPr>
                <a:t>a</a:t>
              </a:r>
              <a:r>
                <a:rPr lang="en-GB" sz="1100" dirty="0" smtClean="0">
                  <a:latin typeface="Century Gothic" panose="020B0502020202020204" pitchFamily="34" charset="0"/>
                </a:rPr>
                <a:t>dd </a:t>
              </a:r>
              <a:r>
                <a:rPr lang="en-GB" sz="1100" dirty="0">
                  <a:latin typeface="Century Gothic" panose="020B0502020202020204" pitchFamily="34" charset="0"/>
                </a:rPr>
                <a:t>drawings/photographs of each </a:t>
              </a:r>
              <a:r>
                <a:rPr lang="en-GB" sz="1100" dirty="0" smtClean="0">
                  <a:latin typeface="Century Gothic" panose="020B0502020202020204" pitchFamily="34" charset="0"/>
                </a:rPr>
                <a:t>person.</a:t>
              </a:r>
              <a:endParaRPr lang="en-GB" sz="1100" dirty="0">
                <a:latin typeface="Century Gothic" panose="020B0502020202020204" pitchFamily="34" charset="0"/>
              </a:endParaRPr>
            </a:p>
            <a:p>
              <a:pPr algn="just"/>
              <a:endParaRPr lang="en-GB" sz="1200" b="1" dirty="0">
                <a:latin typeface="Century Gothic" panose="020B0502020202020204" pitchFamily="34" charset="0"/>
              </a:endParaRPr>
            </a:p>
            <a:p>
              <a:r>
                <a:rPr lang="en-GB" sz="1200" b="1" dirty="0" smtClean="0">
                  <a:latin typeface="Century Gothic" panose="020B0502020202020204" pitchFamily="34" charset="0"/>
                </a:rPr>
                <a:t>Key Book: </a:t>
              </a:r>
              <a:r>
                <a:rPr lang="en-GB" sz="1050" dirty="0" smtClean="0">
                  <a:latin typeface="Century Gothic" panose="020B0502020202020204" pitchFamily="34" charset="0"/>
                </a:rPr>
                <a:t>‘The Snail and the Whale’ by Julia Donaldson</a:t>
              </a:r>
              <a:endParaRPr lang="en-GB" sz="1050" dirty="0">
                <a:latin typeface="Century Gothic" panose="020B0502020202020204" pitchFamily="34" charset="0"/>
              </a:endParaRPr>
            </a:p>
          </p:txBody>
        </p:sp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246115">
              <a:off x="5197510" y="2603609"/>
              <a:ext cx="887691" cy="1223132"/>
            </a:xfrm>
            <a:prstGeom prst="rect">
              <a:avLst/>
            </a:prstGeom>
          </p:spPr>
        </p:pic>
      </p:grpSp>
      <p:sp>
        <p:nvSpPr>
          <p:cNvPr id="29" name="Rectangle 28"/>
          <p:cNvSpPr/>
          <p:nvPr/>
        </p:nvSpPr>
        <p:spPr>
          <a:xfrm>
            <a:off x="128464" y="116632"/>
            <a:ext cx="4680520" cy="662473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Comic Sans MS" panose="030F0702030302020204" pitchFamily="66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5097016" y="229603"/>
            <a:ext cx="4536504" cy="6540252"/>
            <a:chOff x="5163653" y="225935"/>
            <a:chExt cx="4536504" cy="6540252"/>
          </a:xfrm>
        </p:grpSpPr>
        <p:sp>
          <p:nvSpPr>
            <p:cNvPr id="13" name="Rectangle 12"/>
            <p:cNvSpPr/>
            <p:nvPr/>
          </p:nvSpPr>
          <p:spPr>
            <a:xfrm>
              <a:off x="5163653" y="4853329"/>
              <a:ext cx="4536504" cy="53327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5163653" y="225935"/>
              <a:ext cx="4535722" cy="65402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defRPr/>
              </a:pPr>
              <a:r>
                <a:rPr lang="en-GB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 pitchFamily="34" charset="0"/>
                </a:rPr>
                <a:t>Keep Connected</a:t>
              </a:r>
              <a:endParaRPr lang="en-GB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endParaRPr>
            </a:p>
            <a:p>
              <a:pPr algn="just"/>
              <a:r>
                <a:rPr lang="en-GB" sz="1100" dirty="0">
                  <a:latin typeface="Century Gothic" panose="020B0502020202020204" pitchFamily="34" charset="0"/>
                </a:rPr>
                <a:t>In general, people with caring and positive relationships are happier, healthier and live longer. Close relationships with family and friends provide love, meaning, support, and an increase in our feelings of self-worth and our sense of belonging. Having caring and positive relationships is one of the </a:t>
              </a:r>
              <a:r>
                <a:rPr lang="en-GB" sz="1100" dirty="0" smtClean="0">
                  <a:latin typeface="Century Gothic" panose="020B0502020202020204" pitchFamily="34" charset="0"/>
                </a:rPr>
                <a:t>most important factors of our </a:t>
              </a:r>
              <a:r>
                <a:rPr lang="en-GB" sz="1100" dirty="0">
                  <a:latin typeface="Century Gothic" panose="020B0502020202020204" pitchFamily="34" charset="0"/>
                </a:rPr>
                <a:t>ability to cope with life’s ups and downs. </a:t>
              </a:r>
            </a:p>
            <a:p>
              <a:pPr algn="just"/>
              <a:endParaRPr lang="en-GB" sz="1100" dirty="0">
                <a:latin typeface="Century Gothic" panose="020B0502020202020204" pitchFamily="34" charset="0"/>
              </a:endParaRPr>
            </a:p>
            <a:p>
              <a:pPr algn="just"/>
              <a:r>
                <a:rPr lang="en-GB" sz="1100" dirty="0">
                  <a:latin typeface="Century Gothic" panose="020B0502020202020204" pitchFamily="34" charset="0"/>
                </a:rPr>
                <a:t>During this unit, </a:t>
              </a:r>
              <a:r>
                <a:rPr lang="en-GB" sz="1100" dirty="0" smtClean="0">
                  <a:latin typeface="Century Gothic" panose="020B0502020202020204" pitchFamily="34" charset="0"/>
                </a:rPr>
                <a:t>the children will </a:t>
              </a:r>
              <a:r>
                <a:rPr lang="en-GB" sz="1100" dirty="0">
                  <a:latin typeface="Century Gothic" panose="020B0502020202020204" pitchFamily="34" charset="0"/>
                </a:rPr>
                <a:t>be thinking about people </a:t>
              </a:r>
              <a:r>
                <a:rPr lang="en-GB" sz="1100" dirty="0" smtClean="0">
                  <a:latin typeface="Century Gothic" panose="020B0502020202020204" pitchFamily="34" charset="0"/>
                </a:rPr>
                <a:t>who </a:t>
              </a:r>
              <a:r>
                <a:rPr lang="en-GB" sz="1100" dirty="0">
                  <a:latin typeface="Century Gothic" panose="020B0502020202020204" pitchFamily="34" charset="0"/>
                </a:rPr>
                <a:t>are special to </a:t>
              </a:r>
              <a:r>
                <a:rPr lang="en-GB" sz="1100" dirty="0" smtClean="0">
                  <a:latin typeface="Century Gothic" panose="020B0502020202020204" pitchFamily="34" charset="0"/>
                </a:rPr>
                <a:t>them. They can be people we see regularly or not very often, young or old, family, friends or anyone we come into contact with in our school or our community.  </a:t>
              </a:r>
            </a:p>
            <a:p>
              <a:pPr algn="just"/>
              <a:endParaRPr lang="en-GB" sz="1100" dirty="0">
                <a:latin typeface="Century Gothic" panose="020B0502020202020204" pitchFamily="34" charset="0"/>
              </a:endParaRPr>
            </a:p>
            <a:p>
              <a:pPr algn="just"/>
              <a:r>
                <a:rPr lang="en-GB" sz="1100" dirty="0" smtClean="0">
                  <a:latin typeface="Century Gothic" panose="020B0502020202020204" pitchFamily="34" charset="0"/>
                </a:rPr>
                <a:t>	Skipper </a:t>
              </a:r>
              <a:r>
                <a:rPr lang="en-GB" sz="1100" dirty="0">
                  <a:latin typeface="Century Gothic" panose="020B0502020202020204" pitchFamily="34" charset="0"/>
                </a:rPr>
                <a:t>helps the children to learn how to be </a:t>
              </a:r>
              <a:r>
                <a:rPr lang="en-GB" sz="1100" dirty="0" smtClean="0">
                  <a:latin typeface="Century Gothic" panose="020B0502020202020204" pitchFamily="34" charset="0"/>
                </a:rPr>
                <a:t>	more resilient</a:t>
              </a:r>
              <a:r>
                <a:rPr lang="en-GB" sz="1100" dirty="0">
                  <a:latin typeface="Century Gothic" panose="020B0502020202020204" pitchFamily="34" charset="0"/>
                </a:rPr>
                <a:t>.  In this unit Skipper gets his boat </a:t>
              </a:r>
              <a:r>
                <a:rPr lang="en-GB" sz="1100" dirty="0" smtClean="0">
                  <a:latin typeface="Century Gothic" panose="020B0502020202020204" pitchFamily="34" charset="0"/>
                </a:rPr>
                <a:t>	stuck </a:t>
              </a:r>
              <a:r>
                <a:rPr lang="en-GB" sz="1100" dirty="0">
                  <a:latin typeface="Century Gothic" panose="020B0502020202020204" pitchFamily="34" charset="0"/>
                </a:rPr>
                <a:t>in the </a:t>
              </a:r>
              <a:r>
                <a:rPr lang="en-GB" sz="1100" dirty="0" smtClean="0">
                  <a:latin typeface="Century Gothic" panose="020B0502020202020204" pitchFamily="34" charset="0"/>
                </a:rPr>
                <a:t>reeds </a:t>
              </a:r>
              <a:r>
                <a:rPr lang="en-GB" sz="1100" dirty="0">
                  <a:latin typeface="Century Gothic" panose="020B0502020202020204" pitchFamily="34" charset="0"/>
                </a:rPr>
                <a:t>at night and can’t see a way </a:t>
              </a:r>
              <a:r>
                <a:rPr lang="en-GB" sz="1100" dirty="0" smtClean="0">
                  <a:latin typeface="Century Gothic" panose="020B0502020202020204" pitchFamily="34" charset="0"/>
                </a:rPr>
                <a:t>	out </a:t>
              </a:r>
              <a:r>
                <a:rPr lang="en-GB" sz="1100" dirty="0">
                  <a:latin typeface="Century Gothic" panose="020B0502020202020204" pitchFamily="34" charset="0"/>
                </a:rPr>
                <a:t>without </a:t>
              </a:r>
              <a:r>
                <a:rPr lang="en-GB" sz="1100" dirty="0" smtClean="0">
                  <a:latin typeface="Century Gothic" panose="020B0502020202020204" pitchFamily="34" charset="0"/>
                </a:rPr>
                <a:t>some help from his </a:t>
              </a:r>
              <a:r>
                <a:rPr lang="en-GB" sz="1100" b="1" dirty="0" smtClean="0">
                  <a:latin typeface="Century Gothic" panose="020B0502020202020204" pitchFamily="34" charset="0"/>
                </a:rPr>
                <a:t>Back Up Team</a:t>
              </a:r>
              <a:r>
                <a:rPr lang="en-GB" sz="1100" dirty="0" smtClean="0">
                  <a:latin typeface="Century Gothic" panose="020B0502020202020204" pitchFamily="34" charset="0"/>
                </a:rPr>
                <a:t>.  	Skipper explains that </a:t>
              </a:r>
              <a:r>
                <a:rPr lang="en-GB" sz="1100" dirty="0">
                  <a:latin typeface="Century Gothic" panose="020B0502020202020204" pitchFamily="34" charset="0"/>
                </a:rPr>
                <a:t>we need </a:t>
              </a:r>
              <a:r>
                <a:rPr lang="en-GB" sz="1100" dirty="0" smtClean="0">
                  <a:latin typeface="Century Gothic" panose="020B0502020202020204" pitchFamily="34" charset="0"/>
                </a:rPr>
                <a:t>to work at 	building up a strong </a:t>
              </a:r>
              <a:r>
                <a:rPr lang="en-GB" sz="1100" dirty="0">
                  <a:latin typeface="Century Gothic" panose="020B0502020202020204" pitchFamily="34" charset="0"/>
                </a:rPr>
                <a:t>Back </a:t>
              </a:r>
              <a:r>
                <a:rPr lang="en-GB" sz="1100" dirty="0" smtClean="0">
                  <a:latin typeface="Century Gothic" panose="020B0502020202020204" pitchFamily="34" charset="0"/>
                </a:rPr>
                <a:t>Up Team of people 	who we trust to be there for us through the ups 	and downs.</a:t>
              </a:r>
              <a:endParaRPr lang="en-GB" sz="1100" dirty="0">
                <a:latin typeface="Century Gothic" panose="020B0502020202020204" pitchFamily="34" charset="0"/>
              </a:endParaRPr>
            </a:p>
            <a:p>
              <a:pPr algn="just"/>
              <a:endParaRPr lang="en-GB" sz="1200" b="1" dirty="0">
                <a:latin typeface="Century Gothic" panose="020B0502020202020204" pitchFamily="34" charset="0"/>
              </a:endParaRPr>
            </a:p>
            <a:p>
              <a:pPr algn="just"/>
              <a:r>
                <a:rPr lang="en-GB" sz="1200" b="1" dirty="0">
                  <a:latin typeface="Century Gothic" panose="020B0502020202020204" pitchFamily="34" charset="0"/>
                </a:rPr>
                <a:t>In this unit, we will be learning that:</a:t>
              </a:r>
              <a:endParaRPr lang="en-GB" sz="1200" dirty="0">
                <a:latin typeface="Century Gothic" panose="020B0502020202020204" pitchFamily="34" charset="0"/>
              </a:endParaRPr>
            </a:p>
            <a:p>
              <a:pPr marL="171450" indent="-171450" algn="just">
                <a:buFont typeface="Arial" panose="020B0604020202020204" pitchFamily="34" charset="0"/>
                <a:buChar char="•"/>
                <a:defRPr/>
              </a:pPr>
              <a:r>
                <a:rPr lang="en-GB" sz="1100" dirty="0">
                  <a:latin typeface="Century Gothic" panose="020B0502020202020204" pitchFamily="34" charset="0"/>
                </a:rPr>
                <a:t>Relationships are important for our health and wellbeing</a:t>
              </a:r>
            </a:p>
            <a:p>
              <a:pPr marL="171450" indent="-171450" algn="just">
                <a:buFont typeface="Arial" panose="020B0604020202020204" pitchFamily="34" charset="0"/>
                <a:buChar char="•"/>
                <a:defRPr/>
              </a:pPr>
              <a:r>
                <a:rPr lang="en-GB" sz="1100" dirty="0">
                  <a:latin typeface="Century Gothic" panose="020B0502020202020204" pitchFamily="34" charset="0"/>
                </a:rPr>
                <a:t>Belonging to a group can be a good way to build friendships.</a:t>
              </a:r>
            </a:p>
            <a:p>
              <a:pPr marL="171450" indent="-171450" algn="just">
                <a:buFont typeface="Arial" panose="020B0604020202020204" pitchFamily="34" charset="0"/>
                <a:buChar char="•"/>
                <a:defRPr/>
              </a:pPr>
              <a:r>
                <a:rPr lang="en-GB" sz="1100" dirty="0">
                  <a:latin typeface="Century Gothic" panose="020B0502020202020204" pitchFamily="34" charset="0"/>
                </a:rPr>
                <a:t>Good relationships are a two way thing.</a:t>
              </a:r>
            </a:p>
            <a:p>
              <a:pPr algn="just"/>
              <a:endParaRPr lang="en-GB" sz="1200" b="1" dirty="0">
                <a:latin typeface="Century Gothic" panose="020B0502020202020204" pitchFamily="34" charset="0"/>
              </a:endParaRPr>
            </a:p>
            <a:p>
              <a:pPr algn="just"/>
              <a:r>
                <a:rPr lang="en-GB" sz="1200" b="1" dirty="0">
                  <a:latin typeface="Century Gothic" panose="020B0502020202020204" pitchFamily="34" charset="0"/>
                </a:rPr>
                <a:t>Talk it Over:</a:t>
              </a:r>
            </a:p>
            <a:p>
              <a:pPr algn="just"/>
              <a:r>
                <a:rPr lang="en-GB" sz="1100" dirty="0">
                  <a:latin typeface="Century Gothic" panose="020B0502020202020204" pitchFamily="34" charset="0"/>
                </a:rPr>
                <a:t>Share with your child the people who are in your Back Up Team.  </a:t>
              </a:r>
              <a:endParaRPr lang="en-GB" sz="1100" dirty="0" smtClean="0">
                <a:latin typeface="Century Gothic" panose="020B0502020202020204" pitchFamily="34" charset="0"/>
              </a:endParaRPr>
            </a:p>
            <a:p>
              <a:pPr algn="just"/>
              <a:endParaRPr lang="en-GB" sz="1200" b="1" dirty="0">
                <a:latin typeface="Century Gothic" panose="020B0502020202020204" pitchFamily="34" charset="0"/>
              </a:endParaRPr>
            </a:p>
            <a:p>
              <a:pPr algn="just"/>
              <a:endParaRPr lang="en-GB" sz="1200" b="1" dirty="0" smtClean="0">
                <a:latin typeface="Century Gothic" panose="020B0502020202020204" pitchFamily="34" charset="0"/>
              </a:endParaRPr>
            </a:p>
            <a:p>
              <a:pPr algn="just"/>
              <a:r>
                <a:rPr lang="en-GB" sz="1200" b="1" dirty="0" smtClean="0">
                  <a:latin typeface="Century Gothic" panose="020B0502020202020204" pitchFamily="34" charset="0"/>
                </a:rPr>
                <a:t>Family </a:t>
              </a:r>
              <a:r>
                <a:rPr lang="en-GB" sz="1200" b="1" dirty="0">
                  <a:latin typeface="Century Gothic" panose="020B0502020202020204" pitchFamily="34" charset="0"/>
                </a:rPr>
                <a:t>Task:</a:t>
              </a:r>
            </a:p>
            <a:p>
              <a:pPr algn="just"/>
              <a:r>
                <a:rPr lang="en-GB" altLang="en-US" sz="1100" dirty="0">
                  <a:latin typeface="Century Gothic" panose="020B0502020202020204" pitchFamily="34" charset="0"/>
                </a:rPr>
                <a:t>Who is in your Back Up Team?  Create a </a:t>
              </a:r>
              <a:r>
                <a:rPr lang="en-GB" altLang="en-US" sz="1100" b="1" dirty="0">
                  <a:latin typeface="Century Gothic" panose="020B0502020202020204" pitchFamily="34" charset="0"/>
                </a:rPr>
                <a:t>Team Sheet </a:t>
              </a:r>
              <a:r>
                <a:rPr lang="en-GB" altLang="en-US" sz="1100" dirty="0">
                  <a:latin typeface="Century Gothic" panose="020B0502020202020204" pitchFamily="34" charset="0"/>
                </a:rPr>
                <a:t>of the important people in your life. What makes them special to you?</a:t>
              </a:r>
            </a:p>
            <a:p>
              <a:pPr algn="just"/>
              <a:r>
                <a:rPr lang="en-GB" sz="1100" dirty="0" smtClean="0">
                  <a:latin typeface="Century Gothic" panose="020B0502020202020204" pitchFamily="34" charset="0"/>
                </a:rPr>
                <a:t>You can </a:t>
              </a:r>
              <a:r>
                <a:rPr lang="en-GB" sz="1100" dirty="0">
                  <a:latin typeface="Century Gothic" panose="020B0502020202020204" pitchFamily="34" charset="0"/>
                </a:rPr>
                <a:t>a</a:t>
              </a:r>
              <a:r>
                <a:rPr lang="en-GB" sz="1100" dirty="0" smtClean="0">
                  <a:latin typeface="Century Gothic" panose="020B0502020202020204" pitchFamily="34" charset="0"/>
                </a:rPr>
                <a:t>dd </a:t>
              </a:r>
              <a:r>
                <a:rPr lang="en-GB" sz="1100" dirty="0">
                  <a:latin typeface="Century Gothic" panose="020B0502020202020204" pitchFamily="34" charset="0"/>
                </a:rPr>
                <a:t>drawings/photographs of each </a:t>
              </a:r>
              <a:r>
                <a:rPr lang="en-GB" sz="1100" dirty="0" smtClean="0">
                  <a:latin typeface="Century Gothic" panose="020B0502020202020204" pitchFamily="34" charset="0"/>
                </a:rPr>
                <a:t>person.</a:t>
              </a:r>
              <a:endParaRPr lang="en-GB" sz="1100" dirty="0">
                <a:latin typeface="Century Gothic" panose="020B0502020202020204" pitchFamily="34" charset="0"/>
              </a:endParaRPr>
            </a:p>
            <a:p>
              <a:pPr algn="just"/>
              <a:endParaRPr lang="en-GB" sz="1200" b="1" dirty="0">
                <a:latin typeface="Century Gothic" panose="020B0502020202020204" pitchFamily="34" charset="0"/>
              </a:endParaRPr>
            </a:p>
            <a:p>
              <a:r>
                <a:rPr lang="en-GB" sz="1200" b="1" dirty="0" smtClean="0">
                  <a:latin typeface="Century Gothic" panose="020B0502020202020204" pitchFamily="34" charset="0"/>
                </a:rPr>
                <a:t>Key Book: </a:t>
              </a:r>
              <a:r>
                <a:rPr lang="en-GB" sz="1050" dirty="0" smtClean="0">
                  <a:latin typeface="Century Gothic" panose="020B0502020202020204" pitchFamily="34" charset="0"/>
                </a:rPr>
                <a:t>‘The Snail and the Whale’ by Julia Donaldson</a:t>
              </a:r>
              <a:endParaRPr lang="en-GB" sz="1050" dirty="0">
                <a:latin typeface="Century Gothic" panose="020B0502020202020204" pitchFamily="34" charset="0"/>
              </a:endParaRPr>
            </a:p>
          </p:txBody>
        </p:sp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246115">
              <a:off x="5197510" y="2603609"/>
              <a:ext cx="887691" cy="1223132"/>
            </a:xfrm>
            <a:prstGeom prst="rect">
              <a:avLst/>
            </a:prstGeom>
          </p:spPr>
        </p:pic>
      </p:grpSp>
      <p:sp>
        <p:nvSpPr>
          <p:cNvPr id="25" name="Rectangle 24"/>
          <p:cNvSpPr/>
          <p:nvPr/>
        </p:nvSpPr>
        <p:spPr>
          <a:xfrm>
            <a:off x="5025008" y="116632"/>
            <a:ext cx="4680520" cy="662473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Comic Sans MS" panose="030F0702030302020204" pitchFamily="66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386A1E06B07394A8F279A29C0FD6DA7" ma:contentTypeVersion="" ma:contentTypeDescription="Create a new document." ma:contentTypeScope="" ma:versionID="1b9c0fa5b9fc1d80768f60ce53a8f431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b2fb88f2a83938b4b8212f19ba5ab959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C726839F-7FCB-4A63-B946-EA1CD8B4AE8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EBD08B4-F542-4DDA-B3DE-38881B9B1A5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E67D1EC9-0969-4105-8BD3-05F6BB32E037}">
  <ds:schemaRefs>
    <ds:schemaRef ds:uri="http://schemas.microsoft.com/office/infopath/2007/PartnerControls"/>
    <ds:schemaRef ds:uri="http://schemas.microsoft.com/office/2006/documentManagement/types"/>
    <ds:schemaRef ds:uri="http://www.w3.org/XML/1998/namespace"/>
    <ds:schemaRef ds:uri="http://schemas.openxmlformats.org/package/2006/metadata/core-properties"/>
    <ds:schemaRef ds:uri="http://purl.org/dc/elements/1.1/"/>
    <ds:schemaRef ds:uri="http://purl.org/dc/dcmitype/"/>
    <ds:schemaRef ds:uri="http://purl.org/dc/terms/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14386</TotalTime>
  <Words>286</Words>
  <Application>Microsoft Office PowerPoint</Application>
  <PresentationFormat>A4 Paper (210x297 mm)</PresentationFormat>
  <Paragraphs>54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Century Gothic</vt:lpstr>
      <vt:lpstr>Comic Sans MS</vt:lpstr>
      <vt:lpstr>Office Theme</vt:lpstr>
      <vt:lpstr>PowerPoint Presentation</vt:lpstr>
      <vt:lpstr>PowerPoint Presentation</vt:lpstr>
    </vt:vector>
  </TitlesOfParts>
  <Company>Wolfson Microelectronics plc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simon</dc:creator>
  <cp:lastModifiedBy>Natalie Borrowman</cp:lastModifiedBy>
  <cp:revision>108</cp:revision>
  <cp:lastPrinted>2014-08-22T13:06:26Z</cp:lastPrinted>
  <dcterms:created xsi:type="dcterms:W3CDTF">2013-08-20T21:04:48Z</dcterms:created>
  <dcterms:modified xsi:type="dcterms:W3CDTF">2016-12-14T18:09:09Z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0x010100C386A1E06B07394A8F279A29C0FD6DA7</vt:lpwstr>
  </property>
</Properties>
</file>