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8" r:id="rId5"/>
    <p:sldId id="257" r:id="rId6"/>
  </p:sldIdLst>
  <p:sldSz cx="9906000" cy="6858000" type="A4"/>
  <p:notesSz cx="6888163"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306" y="6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94"/>
          </a:xfrm>
          <a:prstGeom prst="rect">
            <a:avLst/>
          </a:prstGeom>
        </p:spPr>
        <p:txBody>
          <a:bodyPr vert="horz" lIns="96625" tIns="48312" rIns="96625" bIns="48312" rtlCol="0"/>
          <a:lstStyle>
            <a:lvl1pPr algn="l">
              <a:defRPr sz="1300"/>
            </a:lvl1pPr>
          </a:lstStyle>
          <a:p>
            <a:endParaRPr lang="en-GB"/>
          </a:p>
        </p:txBody>
      </p:sp>
      <p:sp>
        <p:nvSpPr>
          <p:cNvPr id="3" name="Date Placeholder 2"/>
          <p:cNvSpPr>
            <a:spLocks noGrp="1"/>
          </p:cNvSpPr>
          <p:nvPr>
            <p:ph type="dt" idx="1"/>
          </p:nvPr>
        </p:nvSpPr>
        <p:spPr>
          <a:xfrm>
            <a:off x="3901698" y="0"/>
            <a:ext cx="2984871" cy="501094"/>
          </a:xfrm>
          <a:prstGeom prst="rect">
            <a:avLst/>
          </a:prstGeom>
        </p:spPr>
        <p:txBody>
          <a:bodyPr vert="horz" lIns="96625" tIns="48312" rIns="96625" bIns="48312" rtlCol="0"/>
          <a:lstStyle>
            <a:lvl1pPr algn="r">
              <a:defRPr sz="1300"/>
            </a:lvl1pPr>
          </a:lstStyle>
          <a:p>
            <a:fld id="{A9B234C9-3D42-4593-A0F2-404D3DDD9A72}" type="datetimeFigureOut">
              <a:rPr lang="en-GB" smtClean="0"/>
              <a:pPr/>
              <a:t>02/11/2020</a:t>
            </a:fld>
            <a:endParaRPr lang="en-GB"/>
          </a:p>
        </p:txBody>
      </p:sp>
      <p:sp>
        <p:nvSpPr>
          <p:cNvPr id="4" name="Slide Image Placeholder 3"/>
          <p:cNvSpPr>
            <a:spLocks noGrp="1" noRot="1" noChangeAspect="1"/>
          </p:cNvSpPr>
          <p:nvPr>
            <p:ph type="sldImg" idx="2"/>
          </p:nvPr>
        </p:nvSpPr>
        <p:spPr>
          <a:xfrm>
            <a:off x="730250" y="750888"/>
            <a:ext cx="5427663" cy="3759200"/>
          </a:xfrm>
          <a:prstGeom prst="rect">
            <a:avLst/>
          </a:prstGeom>
          <a:noFill/>
          <a:ln w="12700">
            <a:solidFill>
              <a:prstClr val="black"/>
            </a:solidFill>
          </a:ln>
        </p:spPr>
        <p:txBody>
          <a:bodyPr vert="horz" lIns="96625" tIns="48312" rIns="96625" bIns="48312" rtlCol="0" anchor="ctr"/>
          <a:lstStyle/>
          <a:p>
            <a:endParaRPr lang="en-GB"/>
          </a:p>
        </p:txBody>
      </p:sp>
      <p:sp>
        <p:nvSpPr>
          <p:cNvPr id="5" name="Notes Placeholder 4"/>
          <p:cNvSpPr>
            <a:spLocks noGrp="1"/>
          </p:cNvSpPr>
          <p:nvPr>
            <p:ph type="body" sz="quarter" idx="3"/>
          </p:nvPr>
        </p:nvSpPr>
        <p:spPr>
          <a:xfrm>
            <a:off x="688817" y="4760397"/>
            <a:ext cx="5510530" cy="4509850"/>
          </a:xfrm>
          <a:prstGeom prst="rect">
            <a:avLst/>
          </a:prstGeom>
        </p:spPr>
        <p:txBody>
          <a:bodyPr vert="horz" lIns="96625" tIns="48312" rIns="96625" bIns="4831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9054"/>
            <a:ext cx="2984871" cy="501094"/>
          </a:xfrm>
          <a:prstGeom prst="rect">
            <a:avLst/>
          </a:prstGeom>
        </p:spPr>
        <p:txBody>
          <a:bodyPr vert="horz" lIns="96625" tIns="48312" rIns="96625" bIns="48312"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9054"/>
            <a:ext cx="2984871" cy="501094"/>
          </a:xfrm>
          <a:prstGeom prst="rect">
            <a:avLst/>
          </a:prstGeom>
        </p:spPr>
        <p:txBody>
          <a:bodyPr vert="horz" lIns="96625" tIns="48312" rIns="96625" bIns="48312" rtlCol="0" anchor="b"/>
          <a:lstStyle>
            <a:lvl1pPr algn="r">
              <a:defRPr sz="1300"/>
            </a:lvl1pPr>
          </a:lstStyle>
          <a:p>
            <a:fld id="{67B427A3-CF49-412E-BC62-C43482AC7B62}" type="slidenum">
              <a:rPr lang="en-GB" smtClean="0"/>
              <a:pPr/>
              <a:t>‹#›</a:t>
            </a:fld>
            <a:endParaRPr lang="en-GB"/>
          </a:p>
        </p:txBody>
      </p:sp>
    </p:spTree>
    <p:extLst>
      <p:ext uri="{BB962C8B-B14F-4D97-AF65-F5344CB8AC3E}">
        <p14:creationId xmlns:p14="http://schemas.microsoft.com/office/powerpoint/2010/main" val="4148733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7B427A3-CF49-412E-BC62-C43482AC7B62}" type="slidenum">
              <a:rPr lang="en-GB" smtClean="0"/>
              <a:pPr/>
              <a:t>1</a:t>
            </a:fld>
            <a:endParaRPr lang="en-GB"/>
          </a:p>
        </p:txBody>
      </p:sp>
    </p:spTree>
    <p:extLst>
      <p:ext uri="{BB962C8B-B14F-4D97-AF65-F5344CB8AC3E}">
        <p14:creationId xmlns:p14="http://schemas.microsoft.com/office/powerpoint/2010/main" val="1844581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7B427A3-CF49-412E-BC62-C43482AC7B62}" type="slidenum">
              <a:rPr lang="en-GB" smtClean="0"/>
              <a:pPr/>
              <a:t>2</a:t>
            </a:fld>
            <a:endParaRPr lang="en-GB"/>
          </a:p>
        </p:txBody>
      </p:sp>
    </p:spTree>
    <p:extLst>
      <p:ext uri="{BB962C8B-B14F-4D97-AF65-F5344CB8AC3E}">
        <p14:creationId xmlns:p14="http://schemas.microsoft.com/office/powerpoint/2010/main" val="969949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BAC8A40-6EC8-445B-A494-5242DBF72B34}" type="datetimeFigureOut">
              <a:rPr lang="en-GB" smtClean="0"/>
              <a:pPr/>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7B3C38-2EE5-4266-993B-FB8EADCF5B9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C8A40-6EC8-445B-A494-5242DBF72B34}" type="datetimeFigureOut">
              <a:rPr lang="en-GB" smtClean="0"/>
              <a:pPr/>
              <a:t>02/11/2020</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B3C38-2EE5-4266-993B-FB8EADCF5B9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a:srcRect l="46126" t="82579" r="17901" b="14563"/>
          <a:stretch/>
        </p:blipFill>
        <p:spPr>
          <a:xfrm>
            <a:off x="128464" y="6518664"/>
            <a:ext cx="4680520" cy="209056"/>
          </a:xfrm>
          <a:prstGeom prst="rect">
            <a:avLst/>
          </a:prstGeom>
        </p:spPr>
      </p:pic>
      <p:pic>
        <p:nvPicPr>
          <p:cNvPr id="22" name="Picture 21"/>
          <p:cNvPicPr>
            <a:picLocks noChangeAspect="1"/>
          </p:cNvPicPr>
          <p:nvPr/>
        </p:nvPicPr>
        <p:blipFill rotWithShape="1">
          <a:blip r:embed="rId3"/>
          <a:srcRect l="46126" t="82579" r="17901" b="14563"/>
          <a:stretch/>
        </p:blipFill>
        <p:spPr>
          <a:xfrm>
            <a:off x="5097016" y="6507630"/>
            <a:ext cx="4680520" cy="209056"/>
          </a:xfrm>
          <a:prstGeom prst="rect">
            <a:avLst/>
          </a:prstGeom>
        </p:spPr>
      </p:pic>
      <p:sp>
        <p:nvSpPr>
          <p:cNvPr id="13" name="Rectangle 12"/>
          <p:cNvSpPr/>
          <p:nvPr/>
        </p:nvSpPr>
        <p:spPr>
          <a:xfrm>
            <a:off x="5097016" y="116632"/>
            <a:ext cx="4680520" cy="662473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7" name="Rectangle 16"/>
          <p:cNvSpPr/>
          <p:nvPr/>
        </p:nvSpPr>
        <p:spPr>
          <a:xfrm>
            <a:off x="5097016" y="116632"/>
            <a:ext cx="4680520" cy="43204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Century Gothic" panose="020B0502020202020204" pitchFamily="34" charset="0"/>
              </a:rPr>
              <a:t>Parent &amp; Carer Guide</a:t>
            </a:r>
          </a:p>
        </p:txBody>
      </p:sp>
      <p:sp>
        <p:nvSpPr>
          <p:cNvPr id="18" name="Rectangle 17"/>
          <p:cNvSpPr/>
          <p:nvPr/>
        </p:nvSpPr>
        <p:spPr>
          <a:xfrm>
            <a:off x="5097016" y="5445224"/>
            <a:ext cx="4680520"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6" name="Rectangle 15"/>
          <p:cNvSpPr/>
          <p:nvPr/>
        </p:nvSpPr>
        <p:spPr>
          <a:xfrm>
            <a:off x="128464" y="116632"/>
            <a:ext cx="4680520" cy="662473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19" name="Rectangle 18"/>
          <p:cNvSpPr/>
          <p:nvPr/>
        </p:nvSpPr>
        <p:spPr>
          <a:xfrm>
            <a:off x="128464" y="116632"/>
            <a:ext cx="4680520" cy="43204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Century Gothic" panose="020B0502020202020204" pitchFamily="34" charset="0"/>
              </a:rPr>
              <a:t>Parent &amp; Carer Guide</a:t>
            </a:r>
          </a:p>
        </p:txBody>
      </p:sp>
      <p:sp>
        <p:nvSpPr>
          <p:cNvPr id="20" name="Rectangle 19"/>
          <p:cNvSpPr/>
          <p:nvPr/>
        </p:nvSpPr>
        <p:spPr>
          <a:xfrm>
            <a:off x="128464" y="5445224"/>
            <a:ext cx="4680520" cy="12961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
        <p:nvSpPr>
          <p:cNvPr id="24" name="TextBox 23"/>
          <p:cNvSpPr txBox="1"/>
          <p:nvPr/>
        </p:nvSpPr>
        <p:spPr>
          <a:xfrm>
            <a:off x="344488" y="5551492"/>
            <a:ext cx="4248472" cy="946413"/>
          </a:xfrm>
          <a:prstGeom prst="rect">
            <a:avLst/>
          </a:prstGeom>
          <a:noFill/>
        </p:spPr>
        <p:txBody>
          <a:bodyPr wrap="square" rtlCol="0">
            <a:spAutoFit/>
          </a:bodyPr>
          <a:lstStyle/>
          <a:p>
            <a:pPr algn="ctr"/>
            <a:r>
              <a:rPr lang="en-GB" altLang="en-US" b="1" dirty="0">
                <a:latin typeface="Century Gothic" panose="020B0502020202020204" pitchFamily="34" charset="0"/>
              </a:rPr>
              <a:t>“</a:t>
            </a:r>
            <a:r>
              <a:rPr lang="en-GB" b="1" dirty="0">
                <a:latin typeface="Century Gothic" panose="020B0502020202020204" pitchFamily="34" charset="0"/>
              </a:rPr>
              <a:t>There is nothing better than a friend, </a:t>
            </a:r>
          </a:p>
          <a:p>
            <a:pPr algn="ctr"/>
            <a:r>
              <a:rPr lang="en-GB" b="1" dirty="0">
                <a:latin typeface="Century Gothic" panose="020B0502020202020204" pitchFamily="34" charset="0"/>
              </a:rPr>
              <a:t>unless it is a friend with chocolate.</a:t>
            </a:r>
            <a:r>
              <a:rPr lang="en-GB" altLang="en-US" b="1" dirty="0">
                <a:latin typeface="Century Gothic" panose="020B0502020202020204" pitchFamily="34" charset="0"/>
              </a:rPr>
              <a:t>”</a:t>
            </a:r>
          </a:p>
          <a:p>
            <a:pPr algn="r"/>
            <a:endParaRPr lang="en-GB" altLang="en-US" sz="900" dirty="0"/>
          </a:p>
          <a:p>
            <a:pPr algn="r"/>
            <a:r>
              <a:rPr lang="en-GB" altLang="en-US" sz="1050" dirty="0">
                <a:latin typeface="Century Gothic" panose="020B0502020202020204" pitchFamily="34" charset="0"/>
              </a:rPr>
              <a:t>Linda Grayson</a:t>
            </a:r>
          </a:p>
        </p:txBody>
      </p:sp>
      <p:sp>
        <p:nvSpPr>
          <p:cNvPr id="14" name="TextBox 13"/>
          <p:cNvSpPr txBox="1"/>
          <p:nvPr/>
        </p:nvSpPr>
        <p:spPr>
          <a:xfrm>
            <a:off x="5295790" y="5532668"/>
            <a:ext cx="4248472" cy="946413"/>
          </a:xfrm>
          <a:prstGeom prst="rect">
            <a:avLst/>
          </a:prstGeom>
          <a:noFill/>
        </p:spPr>
        <p:txBody>
          <a:bodyPr wrap="square" rtlCol="0">
            <a:spAutoFit/>
          </a:bodyPr>
          <a:lstStyle/>
          <a:p>
            <a:pPr algn="ctr"/>
            <a:r>
              <a:rPr lang="en-GB" altLang="en-US" b="1" dirty="0">
                <a:latin typeface="Century Gothic" panose="020B0502020202020204" pitchFamily="34" charset="0"/>
              </a:rPr>
              <a:t>“</a:t>
            </a:r>
            <a:r>
              <a:rPr lang="en-GB" b="1" dirty="0">
                <a:latin typeface="Century Gothic" panose="020B0502020202020204" pitchFamily="34" charset="0"/>
              </a:rPr>
              <a:t>There is nothing better than a friend, </a:t>
            </a:r>
          </a:p>
          <a:p>
            <a:pPr algn="ctr"/>
            <a:r>
              <a:rPr lang="en-GB" b="1" dirty="0">
                <a:latin typeface="Century Gothic" panose="020B0502020202020204" pitchFamily="34" charset="0"/>
              </a:rPr>
              <a:t>unless it is a friend with chocolate.</a:t>
            </a:r>
            <a:r>
              <a:rPr lang="en-GB" altLang="en-US" b="1" dirty="0">
                <a:latin typeface="Century Gothic" panose="020B0502020202020204" pitchFamily="34" charset="0"/>
              </a:rPr>
              <a:t>”</a:t>
            </a:r>
          </a:p>
          <a:p>
            <a:pPr algn="r"/>
            <a:endParaRPr lang="en-GB" altLang="en-US" sz="900" dirty="0"/>
          </a:p>
          <a:p>
            <a:pPr algn="r"/>
            <a:r>
              <a:rPr lang="en-GB" altLang="en-US" sz="1050" dirty="0">
                <a:latin typeface="Century Gothic" panose="020B0502020202020204" pitchFamily="34" charset="0"/>
              </a:rPr>
              <a:t>Linda Grayson</a:t>
            </a:r>
          </a:p>
        </p:txBody>
      </p:sp>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496" y="790736"/>
            <a:ext cx="4090385" cy="4457030"/>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9119" y="792000"/>
            <a:ext cx="4090385" cy="44570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00472" y="229603"/>
            <a:ext cx="4536504" cy="6540252"/>
            <a:chOff x="5163653" y="225935"/>
            <a:chExt cx="4536504" cy="6540252"/>
          </a:xfrm>
        </p:grpSpPr>
        <p:sp>
          <p:nvSpPr>
            <p:cNvPr id="17" name="Rectangle 16"/>
            <p:cNvSpPr/>
            <p:nvPr/>
          </p:nvSpPr>
          <p:spPr>
            <a:xfrm>
              <a:off x="5163653" y="4853329"/>
              <a:ext cx="4536504" cy="53327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5163653" y="225935"/>
              <a:ext cx="4535722" cy="6540252"/>
            </a:xfrm>
            <a:prstGeom prst="rect">
              <a:avLst/>
            </a:prstGeom>
            <a:noFill/>
          </p:spPr>
          <p:txBody>
            <a:bodyPr wrap="square" rtlCol="0">
              <a:spAutoFit/>
            </a:bodyPr>
            <a:lstStyle/>
            <a:p>
              <a:pPr marL="342900" indent="-342900">
                <a:defRPr/>
              </a:pPr>
              <a:r>
                <a:rPr lang="en-GB" sz="1400" b="1" dirty="0">
                  <a:effectLst>
                    <a:outerShdw blurRad="38100" dist="38100" dir="2700000" algn="tl">
                      <a:srgbClr val="000000">
                        <a:alpha val="43137"/>
                      </a:srgbClr>
                    </a:outerShdw>
                  </a:effectLst>
                  <a:latin typeface="Century Gothic" panose="020B0502020202020204" pitchFamily="34" charset="0"/>
                </a:rPr>
                <a:t>Keep Connected</a:t>
              </a:r>
              <a:endParaRPr lang="en-GB" sz="1400" dirty="0">
                <a:effectLst>
                  <a:outerShdw blurRad="38100" dist="38100" dir="2700000" algn="tl">
                    <a:srgbClr val="000000">
                      <a:alpha val="43137"/>
                    </a:srgbClr>
                  </a:outerShdw>
                </a:effectLst>
                <a:latin typeface="Century Gothic" panose="020B0502020202020204" pitchFamily="34" charset="0"/>
              </a:endParaRPr>
            </a:p>
            <a:p>
              <a:pPr algn="just"/>
              <a:r>
                <a:rPr lang="en-GB" sz="1100" dirty="0">
                  <a:latin typeface="Century Gothic" panose="020B0502020202020204" pitchFamily="34" charset="0"/>
                </a:rPr>
                <a:t>In general, people with caring and positive relationships are happier, healthier and live longer. Close relationships with family and friends provide love, meaning, support, and an increase in our feelings of self-worth and our sense of belonging. Having caring and positive relationships is one of the most important factors of our ability to cope with life’s ups and downs. </a:t>
              </a:r>
            </a:p>
            <a:p>
              <a:pPr algn="just"/>
              <a:endParaRPr lang="en-GB" sz="1100" dirty="0">
                <a:latin typeface="Century Gothic" panose="020B0502020202020204" pitchFamily="34" charset="0"/>
              </a:endParaRPr>
            </a:p>
            <a:p>
              <a:pPr algn="just"/>
              <a:r>
                <a:rPr lang="en-GB" sz="1100" dirty="0">
                  <a:latin typeface="Century Gothic" panose="020B0502020202020204" pitchFamily="34" charset="0"/>
                </a:rPr>
                <a:t>During this unit, the children will be thinking about people who are special to them. They can be people we see regularly or not very often, young or old, family, friends or anyone we come into contact with in our school or our community.  </a:t>
              </a:r>
            </a:p>
            <a:p>
              <a:pPr algn="just"/>
              <a:endParaRPr lang="en-GB" sz="1100" dirty="0">
                <a:latin typeface="Century Gothic" panose="020B0502020202020204" pitchFamily="34" charset="0"/>
              </a:endParaRPr>
            </a:p>
            <a:p>
              <a:pPr algn="just"/>
              <a:r>
                <a:rPr lang="en-GB" sz="1100" dirty="0">
                  <a:latin typeface="Century Gothic" panose="020B0502020202020204" pitchFamily="34" charset="0"/>
                </a:rPr>
                <a:t>	Skipper helps the children to learn how to be 	more resilient.  In this unit Skipper gets his boat 	stuck in the reeds at night and can’t see a way 	out without some help from his </a:t>
              </a:r>
              <a:r>
                <a:rPr lang="en-GB" sz="1100" b="1" dirty="0">
                  <a:latin typeface="Century Gothic" panose="020B0502020202020204" pitchFamily="34" charset="0"/>
                </a:rPr>
                <a:t>Back Up Team</a:t>
              </a:r>
              <a:r>
                <a:rPr lang="en-GB" sz="1100" dirty="0">
                  <a:latin typeface="Century Gothic" panose="020B0502020202020204" pitchFamily="34" charset="0"/>
                </a:rPr>
                <a:t>.  	Skipper explains that we need to work at 	building up a strong Back Up Team of people 	who we trust to be there for us through the ups 	and downs.</a:t>
              </a: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In this unit, we will be learning that:</a:t>
              </a:r>
              <a:endParaRPr lang="en-GB" sz="1200" dirty="0">
                <a:latin typeface="Century Gothic" panose="020B0502020202020204" pitchFamily="34" charset="0"/>
              </a:endParaRPr>
            </a:p>
            <a:p>
              <a:pPr marL="171450" indent="-171450" algn="just">
                <a:buFont typeface="Arial" panose="020B0604020202020204" pitchFamily="34" charset="0"/>
                <a:buChar char="•"/>
                <a:defRPr/>
              </a:pPr>
              <a:r>
                <a:rPr lang="en-GB" sz="1100" dirty="0">
                  <a:latin typeface="Century Gothic" panose="020B0502020202020204" pitchFamily="34" charset="0"/>
                </a:rPr>
                <a:t>Relationships are important for our health and wellbeing</a:t>
              </a:r>
            </a:p>
            <a:p>
              <a:pPr marL="171450" indent="-171450" algn="just">
                <a:buFont typeface="Arial" panose="020B0604020202020204" pitchFamily="34" charset="0"/>
                <a:buChar char="•"/>
                <a:defRPr/>
              </a:pPr>
              <a:r>
                <a:rPr lang="en-GB" sz="1100" dirty="0">
                  <a:latin typeface="Century Gothic" panose="020B0502020202020204" pitchFamily="34" charset="0"/>
                </a:rPr>
                <a:t>Belonging to a group can be a good way to build friendships.</a:t>
              </a:r>
            </a:p>
            <a:p>
              <a:pPr marL="171450" indent="-171450" algn="just">
                <a:buFont typeface="Arial" panose="020B0604020202020204" pitchFamily="34" charset="0"/>
                <a:buChar char="•"/>
                <a:defRPr/>
              </a:pPr>
              <a:r>
                <a:rPr lang="en-GB" sz="1100" dirty="0">
                  <a:latin typeface="Century Gothic" panose="020B0502020202020204" pitchFamily="34" charset="0"/>
                </a:rPr>
                <a:t>Good relationships are a two way thing.</a:t>
              </a: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Talk it Over:</a:t>
              </a:r>
            </a:p>
            <a:p>
              <a:pPr algn="just"/>
              <a:r>
                <a:rPr lang="en-GB" sz="1100" dirty="0">
                  <a:latin typeface="Century Gothic" panose="020B0502020202020204" pitchFamily="34" charset="0"/>
                </a:rPr>
                <a:t>Share with your child the people who are in your Back Up Team.  </a:t>
              </a:r>
            </a:p>
            <a:p>
              <a:pPr algn="just"/>
              <a:endParaRPr lang="en-GB" sz="1200" b="1" dirty="0">
                <a:latin typeface="Century Gothic" panose="020B0502020202020204" pitchFamily="34" charset="0"/>
              </a:endParaRP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Family Task:</a:t>
              </a:r>
            </a:p>
            <a:p>
              <a:pPr algn="just"/>
              <a:r>
                <a:rPr lang="en-GB" altLang="en-US" sz="1100" dirty="0">
                  <a:latin typeface="Century Gothic" panose="020B0502020202020204" pitchFamily="34" charset="0"/>
                </a:rPr>
                <a:t>Who is in your Back Up Team?  Create a </a:t>
              </a:r>
              <a:r>
                <a:rPr lang="en-GB" altLang="en-US" sz="1100" b="1" dirty="0">
                  <a:latin typeface="Century Gothic" panose="020B0502020202020204" pitchFamily="34" charset="0"/>
                </a:rPr>
                <a:t>Team Sheet </a:t>
              </a:r>
              <a:r>
                <a:rPr lang="en-GB" altLang="en-US" sz="1100" dirty="0">
                  <a:latin typeface="Century Gothic" panose="020B0502020202020204" pitchFamily="34" charset="0"/>
                </a:rPr>
                <a:t>of the important people in your life. What makes them special to you?</a:t>
              </a:r>
            </a:p>
            <a:p>
              <a:pPr algn="just"/>
              <a:r>
                <a:rPr lang="en-GB" sz="1100" dirty="0">
                  <a:latin typeface="Century Gothic" panose="020B0502020202020204" pitchFamily="34" charset="0"/>
                </a:rPr>
                <a:t>You can add drawings/photographs of each person.</a:t>
              </a:r>
            </a:p>
            <a:p>
              <a:pPr algn="just"/>
              <a:endParaRPr lang="en-GB" sz="1200" b="1" dirty="0">
                <a:latin typeface="Century Gothic" panose="020B0502020202020204" pitchFamily="34" charset="0"/>
              </a:endParaRPr>
            </a:p>
            <a:p>
              <a:r>
                <a:rPr lang="en-GB" sz="1200" b="1" dirty="0">
                  <a:latin typeface="Century Gothic" panose="020B0502020202020204" pitchFamily="34" charset="0"/>
                </a:rPr>
                <a:t>Key Book: </a:t>
              </a:r>
              <a:r>
                <a:rPr lang="en-GB" sz="1050" dirty="0">
                  <a:latin typeface="Century Gothic" panose="020B0502020202020204" pitchFamily="34" charset="0"/>
                </a:rPr>
                <a:t>‘The Snail and the Whale’ by Julia Donaldson</a:t>
              </a:r>
            </a:p>
          </p:txBody>
        </p:sp>
        <p:pic>
          <p:nvPicPr>
            <p:cNvPr id="20" name="Picture 19"/>
            <p:cNvPicPr>
              <a:picLocks noChangeAspect="1"/>
            </p:cNvPicPr>
            <p:nvPr/>
          </p:nvPicPr>
          <p:blipFill>
            <a:blip r:embed="rId3"/>
            <a:stretch>
              <a:fillRect/>
            </a:stretch>
          </p:blipFill>
          <p:spPr>
            <a:xfrm rot="21246115">
              <a:off x="5197510" y="2603609"/>
              <a:ext cx="887691" cy="1223132"/>
            </a:xfrm>
            <a:prstGeom prst="rect">
              <a:avLst/>
            </a:prstGeom>
          </p:spPr>
        </p:pic>
      </p:grpSp>
      <p:sp>
        <p:nvSpPr>
          <p:cNvPr id="29" name="Rectangle 28"/>
          <p:cNvSpPr/>
          <p:nvPr/>
        </p:nvSpPr>
        <p:spPr>
          <a:xfrm>
            <a:off x="128464" y="116632"/>
            <a:ext cx="4680520" cy="6624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grpSp>
        <p:nvGrpSpPr>
          <p:cNvPr id="12" name="Group 11"/>
          <p:cNvGrpSpPr/>
          <p:nvPr/>
        </p:nvGrpSpPr>
        <p:grpSpPr>
          <a:xfrm>
            <a:off x="5097016" y="229603"/>
            <a:ext cx="4536504" cy="6540252"/>
            <a:chOff x="5163653" y="225935"/>
            <a:chExt cx="4536504" cy="6540252"/>
          </a:xfrm>
        </p:grpSpPr>
        <p:sp>
          <p:nvSpPr>
            <p:cNvPr id="13" name="Rectangle 12"/>
            <p:cNvSpPr/>
            <p:nvPr/>
          </p:nvSpPr>
          <p:spPr>
            <a:xfrm>
              <a:off x="5163653" y="4853329"/>
              <a:ext cx="4536504" cy="53327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5163653" y="225935"/>
              <a:ext cx="4535722" cy="6540252"/>
            </a:xfrm>
            <a:prstGeom prst="rect">
              <a:avLst/>
            </a:prstGeom>
            <a:noFill/>
          </p:spPr>
          <p:txBody>
            <a:bodyPr wrap="square" rtlCol="0">
              <a:spAutoFit/>
            </a:bodyPr>
            <a:lstStyle/>
            <a:p>
              <a:pPr marL="342900" indent="-342900">
                <a:defRPr/>
              </a:pPr>
              <a:r>
                <a:rPr lang="en-GB" sz="1400" b="1" dirty="0">
                  <a:effectLst>
                    <a:outerShdw blurRad="38100" dist="38100" dir="2700000" algn="tl">
                      <a:srgbClr val="000000">
                        <a:alpha val="43137"/>
                      </a:srgbClr>
                    </a:outerShdw>
                  </a:effectLst>
                  <a:latin typeface="Century Gothic" panose="020B0502020202020204" pitchFamily="34" charset="0"/>
                </a:rPr>
                <a:t>Keep Connected</a:t>
              </a:r>
              <a:endParaRPr lang="en-GB" sz="1400" dirty="0">
                <a:effectLst>
                  <a:outerShdw blurRad="38100" dist="38100" dir="2700000" algn="tl">
                    <a:srgbClr val="000000">
                      <a:alpha val="43137"/>
                    </a:srgbClr>
                  </a:outerShdw>
                </a:effectLst>
                <a:latin typeface="Century Gothic" panose="020B0502020202020204" pitchFamily="34" charset="0"/>
              </a:endParaRPr>
            </a:p>
            <a:p>
              <a:pPr algn="just"/>
              <a:r>
                <a:rPr lang="en-GB" sz="1100" dirty="0">
                  <a:latin typeface="Century Gothic" panose="020B0502020202020204" pitchFamily="34" charset="0"/>
                </a:rPr>
                <a:t>In general, people with caring and positive relationships are happier, healthier and live longer. Close relationships with family and friends provide love, meaning, support, and an increase in our feelings of self-worth and our sense of belonging. Having caring and positive relationships is one of the most important factors of our ability to cope with life’s ups and downs. </a:t>
              </a:r>
            </a:p>
            <a:p>
              <a:pPr algn="just"/>
              <a:endParaRPr lang="en-GB" sz="1100" dirty="0">
                <a:latin typeface="Century Gothic" panose="020B0502020202020204" pitchFamily="34" charset="0"/>
              </a:endParaRPr>
            </a:p>
            <a:p>
              <a:pPr algn="just"/>
              <a:r>
                <a:rPr lang="en-GB" sz="1100" dirty="0">
                  <a:latin typeface="Century Gothic" panose="020B0502020202020204" pitchFamily="34" charset="0"/>
                </a:rPr>
                <a:t>During this unit, the children will be thinking about people who are special to them. They can be people we see regularly or not very often, young or old, family, friends or anyone we come into contact with in our school or our community.  </a:t>
              </a:r>
            </a:p>
            <a:p>
              <a:pPr algn="just"/>
              <a:endParaRPr lang="en-GB" sz="1100" dirty="0">
                <a:latin typeface="Century Gothic" panose="020B0502020202020204" pitchFamily="34" charset="0"/>
              </a:endParaRPr>
            </a:p>
            <a:p>
              <a:pPr algn="just"/>
              <a:r>
                <a:rPr lang="en-GB" sz="1100" dirty="0">
                  <a:latin typeface="Century Gothic" panose="020B0502020202020204" pitchFamily="34" charset="0"/>
                </a:rPr>
                <a:t>	Skipper helps the children to learn how to be 	more resilient.  In this unit Skipper gets his boat 	stuck in the reeds at night and can’t see a way 	out without some help from his </a:t>
              </a:r>
              <a:r>
                <a:rPr lang="en-GB" sz="1100" b="1" dirty="0">
                  <a:latin typeface="Century Gothic" panose="020B0502020202020204" pitchFamily="34" charset="0"/>
                </a:rPr>
                <a:t>Back Up Team</a:t>
              </a:r>
              <a:r>
                <a:rPr lang="en-GB" sz="1100" dirty="0">
                  <a:latin typeface="Century Gothic" panose="020B0502020202020204" pitchFamily="34" charset="0"/>
                </a:rPr>
                <a:t>.  	Skipper explains that we need to work at 	building up a strong Back Up Team of people 	who we trust to be there for us through the ups 	and downs.</a:t>
              </a: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In this unit, we will be learning that:</a:t>
              </a:r>
              <a:endParaRPr lang="en-GB" sz="1200" dirty="0">
                <a:latin typeface="Century Gothic" panose="020B0502020202020204" pitchFamily="34" charset="0"/>
              </a:endParaRPr>
            </a:p>
            <a:p>
              <a:pPr marL="171450" indent="-171450" algn="just">
                <a:buFont typeface="Arial" panose="020B0604020202020204" pitchFamily="34" charset="0"/>
                <a:buChar char="•"/>
                <a:defRPr/>
              </a:pPr>
              <a:r>
                <a:rPr lang="en-GB" sz="1100" dirty="0">
                  <a:latin typeface="Century Gothic" panose="020B0502020202020204" pitchFamily="34" charset="0"/>
                </a:rPr>
                <a:t>Relationships are important for our health and wellbeing</a:t>
              </a:r>
            </a:p>
            <a:p>
              <a:pPr marL="171450" indent="-171450" algn="just">
                <a:buFont typeface="Arial" panose="020B0604020202020204" pitchFamily="34" charset="0"/>
                <a:buChar char="•"/>
                <a:defRPr/>
              </a:pPr>
              <a:r>
                <a:rPr lang="en-GB" sz="1100" dirty="0">
                  <a:latin typeface="Century Gothic" panose="020B0502020202020204" pitchFamily="34" charset="0"/>
                </a:rPr>
                <a:t>Belonging to a group can be a good way to build friendships.</a:t>
              </a:r>
            </a:p>
            <a:p>
              <a:pPr marL="171450" indent="-171450" algn="just">
                <a:buFont typeface="Arial" panose="020B0604020202020204" pitchFamily="34" charset="0"/>
                <a:buChar char="•"/>
                <a:defRPr/>
              </a:pPr>
              <a:r>
                <a:rPr lang="en-GB" sz="1100" dirty="0">
                  <a:latin typeface="Century Gothic" panose="020B0502020202020204" pitchFamily="34" charset="0"/>
                </a:rPr>
                <a:t>Good relationships are a two way thing.</a:t>
              </a: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Talk it Over:</a:t>
              </a:r>
            </a:p>
            <a:p>
              <a:pPr algn="just"/>
              <a:r>
                <a:rPr lang="en-GB" sz="1100" dirty="0">
                  <a:latin typeface="Century Gothic" panose="020B0502020202020204" pitchFamily="34" charset="0"/>
                </a:rPr>
                <a:t>Share with your child the people who are in your Back Up Team.  </a:t>
              </a:r>
            </a:p>
            <a:p>
              <a:pPr algn="just"/>
              <a:endParaRPr lang="en-GB" sz="1200" b="1" dirty="0">
                <a:latin typeface="Century Gothic" panose="020B0502020202020204" pitchFamily="34" charset="0"/>
              </a:endParaRPr>
            </a:p>
            <a:p>
              <a:pPr algn="just"/>
              <a:endParaRPr lang="en-GB" sz="1200" b="1" dirty="0">
                <a:latin typeface="Century Gothic" panose="020B0502020202020204" pitchFamily="34" charset="0"/>
              </a:endParaRPr>
            </a:p>
            <a:p>
              <a:pPr algn="just"/>
              <a:r>
                <a:rPr lang="en-GB" sz="1200" b="1" dirty="0">
                  <a:latin typeface="Century Gothic" panose="020B0502020202020204" pitchFamily="34" charset="0"/>
                </a:rPr>
                <a:t>Family Task:</a:t>
              </a:r>
            </a:p>
            <a:p>
              <a:pPr algn="just"/>
              <a:r>
                <a:rPr lang="en-GB" altLang="en-US" sz="1100" dirty="0">
                  <a:latin typeface="Century Gothic" panose="020B0502020202020204" pitchFamily="34" charset="0"/>
                </a:rPr>
                <a:t>Who is in your Back Up Team?  Create a </a:t>
              </a:r>
              <a:r>
                <a:rPr lang="en-GB" altLang="en-US" sz="1100" b="1" dirty="0">
                  <a:latin typeface="Century Gothic" panose="020B0502020202020204" pitchFamily="34" charset="0"/>
                </a:rPr>
                <a:t>Team Sheet </a:t>
              </a:r>
              <a:r>
                <a:rPr lang="en-GB" altLang="en-US" sz="1100" dirty="0">
                  <a:latin typeface="Century Gothic" panose="020B0502020202020204" pitchFamily="34" charset="0"/>
                </a:rPr>
                <a:t>of the important people in your life. What makes them special to you?</a:t>
              </a:r>
            </a:p>
            <a:p>
              <a:pPr algn="just"/>
              <a:r>
                <a:rPr lang="en-GB" sz="1100" dirty="0">
                  <a:latin typeface="Century Gothic" panose="020B0502020202020204" pitchFamily="34" charset="0"/>
                </a:rPr>
                <a:t>You can add drawings/photographs of each person.</a:t>
              </a:r>
            </a:p>
            <a:p>
              <a:pPr algn="just"/>
              <a:endParaRPr lang="en-GB" sz="1200" b="1" dirty="0">
                <a:latin typeface="Century Gothic" panose="020B0502020202020204" pitchFamily="34" charset="0"/>
              </a:endParaRPr>
            </a:p>
            <a:p>
              <a:r>
                <a:rPr lang="en-GB" sz="1200" b="1" dirty="0">
                  <a:latin typeface="Century Gothic" panose="020B0502020202020204" pitchFamily="34" charset="0"/>
                </a:rPr>
                <a:t>Key Book: </a:t>
              </a:r>
              <a:r>
                <a:rPr lang="en-GB" sz="1050" dirty="0">
                  <a:latin typeface="Century Gothic" panose="020B0502020202020204" pitchFamily="34" charset="0"/>
                </a:rPr>
                <a:t>‘The Snail and the Whale’ by Julia Donaldson</a:t>
              </a:r>
            </a:p>
          </p:txBody>
        </p:sp>
        <p:pic>
          <p:nvPicPr>
            <p:cNvPr id="24" name="Picture 23"/>
            <p:cNvPicPr>
              <a:picLocks noChangeAspect="1"/>
            </p:cNvPicPr>
            <p:nvPr/>
          </p:nvPicPr>
          <p:blipFill>
            <a:blip r:embed="rId3"/>
            <a:stretch>
              <a:fillRect/>
            </a:stretch>
          </p:blipFill>
          <p:spPr>
            <a:xfrm rot="21246115">
              <a:off x="5197510" y="2603609"/>
              <a:ext cx="887691" cy="1223132"/>
            </a:xfrm>
            <a:prstGeom prst="rect">
              <a:avLst/>
            </a:prstGeom>
          </p:spPr>
        </p:pic>
      </p:grpSp>
      <p:sp>
        <p:nvSpPr>
          <p:cNvPr id="25" name="Rectangle 24"/>
          <p:cNvSpPr/>
          <p:nvPr/>
        </p:nvSpPr>
        <p:spPr>
          <a:xfrm>
            <a:off x="5025008" y="116632"/>
            <a:ext cx="4680520" cy="66247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omic Sans MS" panose="030F0702030302020204" pitchFamily="66"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04764F949D6F4BA592F8D3D551BBB0" ma:contentTypeVersion="12" ma:contentTypeDescription="Create a new document." ma:contentTypeScope="" ma:versionID="31b02c55ac56d028d3669cf41cb74413">
  <xsd:schema xmlns:xsd="http://www.w3.org/2001/XMLSchema" xmlns:xs="http://www.w3.org/2001/XMLSchema" xmlns:p="http://schemas.microsoft.com/office/2006/metadata/properties" xmlns:ns2="7b689286-e0cf-40e7-ae12-e762d6ce0d08" xmlns:ns3="9dd44538-47eb-45e0-97af-fb47db95c0c3" targetNamespace="http://schemas.microsoft.com/office/2006/metadata/properties" ma:root="true" ma:fieldsID="ab3275a1878d62f70ca5601ae3a8e071" ns2:_="" ns3:_="">
    <xsd:import namespace="7b689286-e0cf-40e7-ae12-e762d6ce0d08"/>
    <xsd:import namespace="9dd44538-47eb-45e0-97af-fb47db95c0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689286-e0cf-40e7-ae12-e762d6ce0d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d44538-47eb-45e0-97af-fb47db95c0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7D1EC9-0969-4105-8BD3-05F6BB32E037}">
  <ds:schemaRef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http://purl.org/dc/elements/1.1/"/>
    <ds:schemaRef ds:uri="http://purl.org/dc/dcmitype/"/>
    <ds:schemaRef ds:uri="http://purl.org/dc/terms/"/>
    <ds:schemaRef ds:uri="http://schemas.microsoft.com/office/2006/metadata/properties"/>
  </ds:schemaRefs>
</ds:datastoreItem>
</file>

<file path=customXml/itemProps2.xml><?xml version="1.0" encoding="utf-8"?>
<ds:datastoreItem xmlns:ds="http://schemas.openxmlformats.org/officeDocument/2006/customXml" ds:itemID="{4A091AE7-22AB-482C-A0FE-CFA4F54CDA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689286-e0cf-40e7-ae12-e762d6ce0d08"/>
    <ds:schemaRef ds:uri="9dd44538-47eb-45e0-97af-fb47db95c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26839F-7FCB-4A63-B946-EA1CD8B4AE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14386</TotalTime>
  <Words>664</Words>
  <Application>Microsoft Office PowerPoint</Application>
  <PresentationFormat>A4 Paper (210x297 mm)</PresentationFormat>
  <Paragraphs>54</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Century Gothic</vt:lpstr>
      <vt:lpstr>Comic Sans MS</vt:lpstr>
      <vt:lpstr>Office Theme</vt:lpstr>
      <vt:lpstr>PowerPoint Presentation</vt:lpstr>
      <vt:lpstr>PowerPoint Presentation</vt:lpstr>
    </vt:vector>
  </TitlesOfParts>
  <Company>Wolfson Microelectronics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dc:creator>
  <cp:lastModifiedBy>Lorna Dickson</cp:lastModifiedBy>
  <cp:revision>108</cp:revision>
  <cp:lastPrinted>2014-08-22T13:06:26Z</cp:lastPrinted>
  <dcterms:created xsi:type="dcterms:W3CDTF">2013-08-20T21:04:48Z</dcterms:created>
  <dcterms:modified xsi:type="dcterms:W3CDTF">2020-11-02T09:00:14Z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0x0101000B04764F949D6F4BA592F8D3D551BBB0</vt:lpwstr>
  </property>
</Properties>
</file>